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
      <p:font typeface="Poppins"/>
      <p:regular r:id="rId37"/>
      <p:bold r:id="rId38"/>
      <p:italic r:id="rId39"/>
      <p:boldItalic r:id="rId40"/>
    </p:embeddedFont>
    <p:embeddedFont>
      <p:font typeface="Pathway Gothic One"/>
      <p:regular r:id="rId41"/>
    </p:embeddedFont>
    <p:embeddedFont>
      <p:font typeface="Poppins Medium"/>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09D4DB0-288E-48D3-B0BD-1D6014294396}">
  <a:tblStyle styleId="{309D4DB0-288E-48D3-B0BD-1D601429439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oppins-boldItalic.fntdata"/><Relationship Id="rId20" Type="http://schemas.openxmlformats.org/officeDocument/2006/relationships/slide" Target="slides/slide14.xml"/><Relationship Id="rId42" Type="http://schemas.openxmlformats.org/officeDocument/2006/relationships/font" Target="fonts/PoppinsMedium-regular.fntdata"/><Relationship Id="rId41" Type="http://schemas.openxmlformats.org/officeDocument/2006/relationships/font" Target="fonts/PathwayGothicOne-regular.fntdata"/><Relationship Id="rId22" Type="http://schemas.openxmlformats.org/officeDocument/2006/relationships/slide" Target="slides/slide16.xml"/><Relationship Id="rId44" Type="http://schemas.openxmlformats.org/officeDocument/2006/relationships/font" Target="fonts/PoppinsMedium-italic.fntdata"/><Relationship Id="rId21" Type="http://schemas.openxmlformats.org/officeDocument/2006/relationships/slide" Target="slides/slide15.xml"/><Relationship Id="rId43" Type="http://schemas.openxmlformats.org/officeDocument/2006/relationships/font" Target="fonts/PoppinsMedium-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PoppinsMedium-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Poppins-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Poppins-italic.fntdata"/><Relationship Id="rId16" Type="http://schemas.openxmlformats.org/officeDocument/2006/relationships/slide" Target="slides/slide10.xml"/><Relationship Id="rId38" Type="http://schemas.openxmlformats.org/officeDocument/2006/relationships/font" Target="fonts/Poppins-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4201944939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201944939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f2b92fe1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f2b92fe1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e7be8558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e7be8558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f2b92fe1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f2b92fe1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f2b92fe1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f2b92fe14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f2b92fe1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f2b92fe1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f2b92fe14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df2b92fe14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Reminder: my hypothesis: can we predict a song's popularity based on certain features of the song? </a:t>
            </a:r>
            <a:endParaRPr/>
          </a:p>
          <a:p>
            <a:pPr indent="-317500" lvl="0" marL="457200" rtl="0" algn="l">
              <a:spcBef>
                <a:spcPts val="0"/>
              </a:spcBef>
              <a:spcAft>
                <a:spcPts val="0"/>
              </a:spcAft>
              <a:buSzPts val="1400"/>
              <a:buChar char="-"/>
            </a:pPr>
            <a:r>
              <a:rPr lang="en"/>
              <a:t>a few things stand out:</a:t>
            </a:r>
            <a:endParaRPr/>
          </a:p>
          <a:p>
            <a:pPr indent="-317500" lvl="1" marL="914400" rtl="0" algn="l">
              <a:spcBef>
                <a:spcPts val="0"/>
              </a:spcBef>
              <a:spcAft>
                <a:spcPts val="0"/>
              </a:spcAft>
              <a:buSzPts val="1400"/>
              <a:buChar char="-"/>
            </a:pPr>
            <a:r>
              <a:rPr lang="en"/>
              <a:t>Acousticness</a:t>
            </a:r>
            <a:endParaRPr/>
          </a:p>
          <a:p>
            <a:pPr indent="-317500" lvl="1" marL="914400" rtl="0" algn="l">
              <a:spcBef>
                <a:spcPts val="0"/>
              </a:spcBef>
              <a:spcAft>
                <a:spcPts val="0"/>
              </a:spcAft>
              <a:buSzPts val="1400"/>
              <a:buChar char="-"/>
            </a:pPr>
            <a:r>
              <a:rPr lang="en"/>
              <a:t>Instrumentalness</a:t>
            </a:r>
            <a:endParaRPr/>
          </a:p>
          <a:p>
            <a:pPr indent="-317500" lvl="1" marL="914400" rtl="0" algn="l">
              <a:spcBef>
                <a:spcPts val="0"/>
              </a:spcBef>
              <a:spcAft>
                <a:spcPts val="0"/>
              </a:spcAft>
              <a:buSzPts val="1400"/>
              <a:buChar char="-"/>
            </a:pPr>
            <a:r>
              <a:rPr lang="en"/>
              <a:t>Loudness</a:t>
            </a:r>
            <a:endParaRPr/>
          </a:p>
          <a:p>
            <a:pPr indent="-317500" lvl="1" marL="914400" rtl="0" algn="l">
              <a:spcBef>
                <a:spcPts val="0"/>
              </a:spcBef>
              <a:spcAft>
                <a:spcPts val="0"/>
              </a:spcAft>
              <a:buSzPts val="1400"/>
              <a:buChar char="-"/>
            </a:pPr>
            <a:r>
              <a:rPr lang="en"/>
              <a:t>energy</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f2b92fe1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df2b92fe1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f2b92fe1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f2b92fe1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f2b92fe1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f2b92fe1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f2b92fe1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df2b92fe1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501871bbfc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01871bbfc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f2b92fe1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f2b92fe14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df2b92fe1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df2b92fe1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2" marL="1371600" rtl="0" algn="l">
              <a:spcBef>
                <a:spcPts val="0"/>
              </a:spcBef>
              <a:spcAft>
                <a:spcPts val="0"/>
              </a:spcAft>
              <a:buClr>
                <a:schemeClr val="dk1"/>
              </a:buClr>
              <a:buSzPts val="1300"/>
              <a:buFont typeface="Poppins Medium"/>
              <a:buChar char="■"/>
            </a:pPr>
            <a:r>
              <a:t/>
            </a:r>
            <a:endParaRPr sz="1300">
              <a:solidFill>
                <a:schemeClr val="dk1"/>
              </a:solidFill>
              <a:latin typeface="Poppins Medium"/>
              <a:ea typeface="Poppins Medium"/>
              <a:cs typeface="Poppins Medium"/>
              <a:sym typeface="Poppins Medium"/>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f2b92fe14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f2b92fe14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de7be8558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de7be8558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df2b92fe14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df2b92fe14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f2b92fe14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df2b92fe14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df2b92fe14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df2b92fe14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f0de8cc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f0de8cc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f0de8cc65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f0de8cc65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3050" lvl="0" marL="457200" rtl="0" algn="l">
              <a:spcBef>
                <a:spcPts val="0"/>
              </a:spcBef>
              <a:spcAft>
                <a:spcPts val="0"/>
              </a:spcAft>
              <a:buClr>
                <a:schemeClr val="dk1"/>
              </a:buClr>
              <a:buSzPts val="700"/>
              <a:buFont typeface="Poppins Medium"/>
              <a:buChar char="●"/>
            </a:pPr>
            <a:r>
              <a:rPr lang="en" sz="700">
                <a:solidFill>
                  <a:schemeClr val="dk1"/>
                </a:solidFill>
                <a:latin typeface="Poppins Medium"/>
                <a:ea typeface="Poppins Medium"/>
                <a:cs typeface="Poppins Medium"/>
                <a:sym typeface="Poppins Medium"/>
              </a:rPr>
              <a:t>Spotify is the world’s biggest audio streaming platform, by number of subscribers. This also means it has the world’s largest data bank on everything streaming: how users listen, how recording artists publish, and codifying what makes one song different from another </a:t>
            </a:r>
            <a:endParaRPr sz="700">
              <a:solidFill>
                <a:schemeClr val="dk1"/>
              </a:solidFill>
              <a:latin typeface="Poppins Medium"/>
              <a:ea typeface="Poppins Medium"/>
              <a:cs typeface="Poppins Medium"/>
              <a:sym typeface="Poppins Medium"/>
            </a:endParaRPr>
          </a:p>
          <a:p>
            <a:pPr indent="0" lvl="0" marL="457200" rtl="0" algn="l">
              <a:spcBef>
                <a:spcPts val="0"/>
              </a:spcBef>
              <a:spcAft>
                <a:spcPts val="0"/>
              </a:spcAft>
              <a:buClr>
                <a:schemeClr val="dk1"/>
              </a:buClr>
              <a:buSzPts val="1100"/>
              <a:buFont typeface="Arial"/>
              <a:buNone/>
            </a:pPr>
            <a:r>
              <a:t/>
            </a:r>
            <a:endParaRPr sz="700">
              <a:solidFill>
                <a:schemeClr val="dk1"/>
              </a:solidFill>
              <a:latin typeface="Poppins Medium"/>
              <a:ea typeface="Poppins Medium"/>
              <a:cs typeface="Poppins Medium"/>
              <a:sym typeface="Poppins Medium"/>
            </a:endParaRPr>
          </a:p>
          <a:p>
            <a:pPr indent="-273050" lvl="0" marL="457200" rtl="0" algn="l">
              <a:spcBef>
                <a:spcPts val="0"/>
              </a:spcBef>
              <a:spcAft>
                <a:spcPts val="0"/>
              </a:spcAft>
              <a:buClr>
                <a:schemeClr val="dk1"/>
              </a:buClr>
              <a:buSzPts val="700"/>
              <a:buFont typeface="Poppins Medium"/>
              <a:buChar char="●"/>
            </a:pPr>
            <a:r>
              <a:rPr lang="en" sz="700">
                <a:solidFill>
                  <a:schemeClr val="dk1"/>
                </a:solidFill>
                <a:latin typeface="Poppins Medium"/>
                <a:ea typeface="Poppins Medium"/>
                <a:cs typeface="Poppins Medium"/>
                <a:sym typeface="Poppins Medium"/>
              </a:rPr>
              <a:t>Therefore, Spotify has the unique responsibility of determining how to ensure the “game” works for both listeners and makers (including the artists, the labels, the publishers etc) </a:t>
            </a:r>
            <a:endParaRPr sz="700">
              <a:solidFill>
                <a:schemeClr val="dk1"/>
              </a:solidFill>
              <a:latin typeface="Poppins Medium"/>
              <a:ea typeface="Poppins Medium"/>
              <a:cs typeface="Poppins Medium"/>
              <a:sym typeface="Poppins Medium"/>
            </a:endParaRPr>
          </a:p>
          <a:p>
            <a:pPr indent="0" lvl="0" marL="457200" rtl="0" algn="l">
              <a:spcBef>
                <a:spcPts val="0"/>
              </a:spcBef>
              <a:spcAft>
                <a:spcPts val="0"/>
              </a:spcAft>
              <a:buClr>
                <a:schemeClr val="dk1"/>
              </a:buClr>
              <a:buSzPts val="1100"/>
              <a:buFont typeface="Arial"/>
              <a:buNone/>
            </a:pPr>
            <a:r>
              <a:t/>
            </a:r>
            <a:endParaRPr sz="700">
              <a:solidFill>
                <a:schemeClr val="dk1"/>
              </a:solidFill>
              <a:latin typeface="Poppins Medium"/>
              <a:ea typeface="Poppins Medium"/>
              <a:cs typeface="Poppins Medium"/>
              <a:sym typeface="Poppins Medium"/>
            </a:endParaRPr>
          </a:p>
          <a:p>
            <a:pPr indent="-273050" lvl="0" marL="457200" rtl="0" algn="l">
              <a:spcBef>
                <a:spcPts val="0"/>
              </a:spcBef>
              <a:spcAft>
                <a:spcPts val="0"/>
              </a:spcAft>
              <a:buClr>
                <a:schemeClr val="dk1"/>
              </a:buClr>
              <a:buSzPts val="700"/>
              <a:buFont typeface="Poppins Medium"/>
              <a:buChar char="●"/>
            </a:pPr>
            <a:r>
              <a:rPr lang="en" sz="700">
                <a:solidFill>
                  <a:schemeClr val="dk1"/>
                </a:solidFill>
                <a:latin typeface="Poppins Medium"/>
                <a:ea typeface="Poppins Medium"/>
                <a:cs typeface="Poppins Medium"/>
                <a:sym typeface="Poppins Medium"/>
              </a:rPr>
              <a:t>The levers that Spotify pulls to keep the game “fair” (whether the Spotify game is fair is hotly debated) is largely in the form of data. The platform it provides for both sides of the ecosystem is ruled by the signals it gets from its users and artists, and those signals are based on prior data, and so on </a:t>
            </a:r>
            <a:endParaRPr sz="700">
              <a:solidFill>
                <a:schemeClr val="dk1"/>
              </a:solidFill>
              <a:latin typeface="Poppins Medium"/>
              <a:ea typeface="Poppins Medium"/>
              <a:cs typeface="Poppins Medium"/>
              <a:sym typeface="Poppins Medium"/>
            </a:endParaRPr>
          </a:p>
          <a:p>
            <a:pPr indent="0" lvl="0" marL="457200" rtl="0" algn="l">
              <a:spcBef>
                <a:spcPts val="0"/>
              </a:spcBef>
              <a:spcAft>
                <a:spcPts val="0"/>
              </a:spcAft>
              <a:buClr>
                <a:schemeClr val="dk1"/>
              </a:buClr>
              <a:buSzPts val="1100"/>
              <a:buFont typeface="Arial"/>
              <a:buNone/>
            </a:pPr>
            <a:r>
              <a:t/>
            </a:r>
            <a:endParaRPr sz="700">
              <a:solidFill>
                <a:schemeClr val="dk1"/>
              </a:solidFill>
              <a:latin typeface="Poppins Medium"/>
              <a:ea typeface="Poppins Medium"/>
              <a:cs typeface="Poppins Medium"/>
              <a:sym typeface="Poppins Medium"/>
            </a:endParaRPr>
          </a:p>
          <a:p>
            <a:pPr indent="0" lvl="0" marL="0" rtl="0" algn="l">
              <a:spcBef>
                <a:spcPts val="0"/>
              </a:spcBef>
              <a:spcAft>
                <a:spcPts val="0"/>
              </a:spcAft>
              <a:buClr>
                <a:schemeClr val="dk1"/>
              </a:buClr>
              <a:buSzPts val="1100"/>
              <a:buFont typeface="Arial"/>
              <a:buNone/>
            </a:pPr>
            <a:r>
              <a:t/>
            </a:r>
            <a:endParaRPr sz="7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t/>
            </a:r>
            <a:endParaRPr sz="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e7be8558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e7be8558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f0de8cc65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f0de8cc65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f2b92fe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f2b92fe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e7be8558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e7be8558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f0de8cc65_0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f0de8cc65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6"/>
          <p:cNvSpPr txBox="1"/>
          <p:nvPr>
            <p:ph idx="1" type="body"/>
          </p:nvPr>
        </p:nvSpPr>
        <p:spPr>
          <a:xfrm>
            <a:off x="311700" y="1162000"/>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5" name="Google Shape;6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 name="Google Shape;68;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7" name="Google Shape;77;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8" name="Shape 78"/>
        <p:cNvGrpSpPr/>
        <p:nvPr/>
      </p:nvGrpSpPr>
      <p:grpSpPr>
        <a:xfrm>
          <a:off x="0" y="0"/>
          <a:ext cx="0" cy="0"/>
          <a:chOff x="0" y="0"/>
          <a:chExt cx="0" cy="0"/>
        </a:xfrm>
      </p:grpSpPr>
      <p:sp>
        <p:nvSpPr>
          <p:cNvPr id="79" name="Google Shape;79;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0" name="Google Shape;8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4" name="Google Shape;84;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6" name="Google Shape;86;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9" name="Google Shape;8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sp>
        <p:nvSpPr>
          <p:cNvPr id="91" name="Google Shape;91;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2" name="Google Shape;92;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3" name="Google Shape;93;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1A1A1A"/>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graphicFrame>
        <p:nvGraphicFramePr>
          <p:cNvPr id="9" name="Google Shape;9;p1"/>
          <p:cNvGraphicFramePr/>
          <p:nvPr/>
        </p:nvGraphicFramePr>
        <p:xfrm>
          <a:off x="-4500" y="5900"/>
          <a:ext cx="3000000" cy="3000000"/>
        </p:xfrm>
        <a:graphic>
          <a:graphicData uri="http://schemas.openxmlformats.org/drawingml/2006/table">
            <a:tbl>
              <a:tblPr>
                <a:noFill/>
                <a:tableStyleId>{309D4DB0-288E-48D3-B0BD-1D6014294396}</a:tableStyleId>
              </a:tblPr>
              <a:tblGrid>
                <a:gridCol w="457650"/>
                <a:gridCol w="457650"/>
                <a:gridCol w="457650"/>
                <a:gridCol w="457650"/>
                <a:gridCol w="457650"/>
                <a:gridCol w="457650"/>
                <a:gridCol w="457650"/>
                <a:gridCol w="457650"/>
                <a:gridCol w="457650"/>
                <a:gridCol w="457650"/>
                <a:gridCol w="457650"/>
                <a:gridCol w="457650"/>
                <a:gridCol w="457650"/>
                <a:gridCol w="457650"/>
                <a:gridCol w="457650"/>
                <a:gridCol w="457650"/>
                <a:gridCol w="457650"/>
                <a:gridCol w="457650"/>
                <a:gridCol w="457650"/>
                <a:gridCol w="457650"/>
              </a:tblGrid>
              <a:tr h="367125">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r>
              <a:tr h="367125">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r>
              <a:tr h="367125">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r>
              <a:tr h="367125">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r>
              <a:tr h="367125">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r>
              <a:tr h="367125">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r>
              <a:tr h="367125">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r>
              <a:tr h="367125">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r>
              <a:tr h="367125">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r>
              <a:tr h="367125">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r>
              <a:tr h="367125">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r>
              <a:tr h="367125">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r>
              <a:tr h="367125">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r>
              <a:tr h="367125">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F3F3F3">
                          <a:alpha val="0"/>
                        </a:srgbClr>
                      </a:solidFill>
                      <a:prstDash val="solid"/>
                      <a:round/>
                      <a:headEnd len="sm" w="sm" type="none"/>
                      <a:tailEnd len="sm" w="sm" type="none"/>
                    </a:lnL>
                    <a:lnR cap="flat" cmpd="sng" w="9525">
                      <a:solidFill>
                        <a:srgbClr val="F3F3F3">
                          <a:alpha val="0"/>
                        </a:srgbClr>
                      </a:solidFill>
                      <a:prstDash val="solid"/>
                      <a:round/>
                      <a:headEnd len="sm" w="sm" type="none"/>
                      <a:tailEnd len="sm" w="sm" type="none"/>
                    </a:lnR>
                    <a:lnT cap="flat" cmpd="sng" w="9525">
                      <a:solidFill>
                        <a:srgbClr val="F3F3F3">
                          <a:alpha val="0"/>
                        </a:srgbClr>
                      </a:solidFill>
                      <a:prstDash val="solid"/>
                      <a:round/>
                      <a:headEnd len="sm" w="sm" type="none"/>
                      <a:tailEnd len="sm" w="sm" type="none"/>
                    </a:lnT>
                    <a:lnB cap="flat" cmpd="sng" w="9525">
                      <a:solidFill>
                        <a:srgbClr val="F3F3F3">
                          <a:alpha val="0"/>
                        </a:srgbClr>
                      </a:solidFill>
                      <a:prstDash val="solid"/>
                      <a:round/>
                      <a:headEnd len="sm" w="sm" type="none"/>
                      <a:tailEnd len="sm" w="sm" type="none"/>
                    </a:lnB>
                  </a:tcPr>
                </a:tc>
              </a:tr>
            </a:tbl>
          </a:graphicData>
        </a:graphic>
      </p:graphicFrame>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1" name="Shape 51"/>
        <p:cNvGrpSpPr/>
        <p:nvPr/>
      </p:nvGrpSpPr>
      <p:grpSpPr>
        <a:xfrm>
          <a:off x="0" y="0"/>
          <a:ext cx="0" cy="0"/>
          <a:chOff x="0" y="0"/>
          <a:chExt cx="0" cy="0"/>
        </a:xfrm>
      </p:grpSpPr>
      <p:sp>
        <p:nvSpPr>
          <p:cNvPr id="52" name="Google Shape;5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3" name="Google Shape;53;p13"/>
          <p:cNvSpPr txBox="1"/>
          <p:nvPr>
            <p:ph idx="1" type="body"/>
          </p:nvPr>
        </p:nvSpPr>
        <p:spPr>
          <a:xfrm>
            <a:off x="311700" y="1162000"/>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4" name="Google Shape;5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r>
              <a:rPr lang="en"/>
              <a:t>1</a:t>
            </a: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3.gif"/><Relationship Id="rId5"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hyperlink" Target="https://www.kaggle.com/yamaerenay/spotify-dataset-19212020-160k-tracks?select=tracks.csv" TargetMode="External"/><Relationship Id="rId9" Type="http://schemas.openxmlformats.org/officeDocument/2006/relationships/image" Target="../media/image32.png"/><Relationship Id="rId5" Type="http://schemas.openxmlformats.org/officeDocument/2006/relationships/image" Target="../media/image8.jpg"/><Relationship Id="rId6" Type="http://schemas.openxmlformats.org/officeDocument/2006/relationships/image" Target="../media/image9.jpg"/><Relationship Id="rId7" Type="http://schemas.openxmlformats.org/officeDocument/2006/relationships/image" Target="../media/image7.jpg"/><Relationship Id="rId8"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8.jpg"/><Relationship Id="rId10" Type="http://schemas.openxmlformats.org/officeDocument/2006/relationships/image" Target="../media/image13.png"/><Relationship Id="rId9" Type="http://schemas.openxmlformats.org/officeDocument/2006/relationships/image" Target="../media/image12.pn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4.jpg"/><Relationship Id="rId8"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4.jpg"/><Relationship Id="rId8"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6.jpg"/><Relationship Id="rId4" Type="http://schemas.openxmlformats.org/officeDocument/2006/relationships/image" Target="../media/image8.jpg"/><Relationship Id="rId10" Type="http://schemas.openxmlformats.org/officeDocument/2006/relationships/image" Target="../media/image24.png"/><Relationship Id="rId9" Type="http://schemas.openxmlformats.org/officeDocument/2006/relationships/image" Target="../media/image26.pn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4.jpg"/><Relationship Id="rId8"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4.jpg"/><Relationship Id="rId8"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8.jpg"/><Relationship Id="rId9" Type="http://schemas.openxmlformats.org/officeDocument/2006/relationships/image" Target="../media/image20.pn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4.jpg"/><Relationship Id="rId8"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6.jpg"/><Relationship Id="rId4" Type="http://schemas.openxmlformats.org/officeDocument/2006/relationships/image" Target="../media/image8.jpg"/><Relationship Id="rId9" Type="http://schemas.openxmlformats.org/officeDocument/2006/relationships/image" Target="../media/image23.pn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4.jpg"/><Relationship Id="rId8"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4.jpg"/><Relationship Id="rId8"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6.jpg"/><Relationship Id="rId4" Type="http://schemas.openxmlformats.org/officeDocument/2006/relationships/image" Target="../media/image8.jpg"/><Relationship Id="rId10" Type="http://schemas.openxmlformats.org/officeDocument/2006/relationships/image" Target="../media/image19.png"/><Relationship Id="rId9" Type="http://schemas.openxmlformats.org/officeDocument/2006/relationships/image" Target="../media/image27.pn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4.jpg"/><Relationship Id="rId8"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6.jpg"/><Relationship Id="rId4" Type="http://schemas.openxmlformats.org/officeDocument/2006/relationships/image" Target="../media/image8.jpg"/><Relationship Id="rId9" Type="http://schemas.openxmlformats.org/officeDocument/2006/relationships/image" Target="../media/image14.pn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4.jpg"/><Relationship Id="rId8" Type="http://schemas.openxmlformats.org/officeDocument/2006/relationships/hyperlink" Target="http://drive.google.com/file/d/15GoaExlavxp-d3tHboAKC166WWsatXrD/view"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jpg"/><Relationship Id="rId4" Type="http://schemas.openxmlformats.org/officeDocument/2006/relationships/image" Target="../media/image2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8.jpg"/><Relationship Id="rId9" Type="http://schemas.openxmlformats.org/officeDocument/2006/relationships/image" Target="../media/image1.jp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4.jp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4.jpg"/><Relationship Id="rId8"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25"/>
          <p:cNvSpPr txBox="1"/>
          <p:nvPr/>
        </p:nvSpPr>
        <p:spPr>
          <a:xfrm>
            <a:off x="-153675" y="469700"/>
            <a:ext cx="8000100" cy="13980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lang="en" sz="5000">
                <a:solidFill>
                  <a:srgbClr val="FFFFFF"/>
                </a:solidFill>
                <a:latin typeface="Poppins"/>
                <a:ea typeface="Poppins"/>
                <a:cs typeface="Poppins"/>
                <a:sym typeface="Poppins"/>
              </a:rPr>
              <a:t>Predicting</a:t>
            </a:r>
            <a:endParaRPr sz="5000">
              <a:solidFill>
                <a:srgbClr val="FFFFFF"/>
              </a:solidFill>
              <a:latin typeface="Poppins"/>
              <a:ea typeface="Poppins"/>
              <a:cs typeface="Poppins"/>
              <a:sym typeface="Poppins"/>
            </a:endParaRPr>
          </a:p>
          <a:p>
            <a:pPr indent="457200" lvl="0" marL="914400" rtl="0" algn="l">
              <a:spcBef>
                <a:spcPts val="0"/>
              </a:spcBef>
              <a:spcAft>
                <a:spcPts val="0"/>
              </a:spcAft>
              <a:buNone/>
            </a:pPr>
            <a:r>
              <a:rPr lang="en" sz="5000">
                <a:solidFill>
                  <a:srgbClr val="FFFFFF"/>
                </a:solidFill>
                <a:latin typeface="Poppins"/>
                <a:ea typeface="Poppins"/>
                <a:cs typeface="Poppins"/>
                <a:sym typeface="Poppins"/>
              </a:rPr>
              <a:t>Popularity on </a:t>
            </a:r>
            <a:r>
              <a:rPr lang="en" sz="4500">
                <a:solidFill>
                  <a:srgbClr val="FFFFFF"/>
                </a:solidFill>
                <a:latin typeface="Poppins"/>
                <a:ea typeface="Poppins"/>
                <a:cs typeface="Poppins"/>
                <a:sym typeface="Poppins"/>
              </a:rPr>
              <a:t> </a:t>
            </a:r>
            <a:endParaRPr sz="4500">
              <a:solidFill>
                <a:srgbClr val="FFFFFF"/>
              </a:solidFill>
              <a:latin typeface="Poppins"/>
              <a:ea typeface="Poppins"/>
              <a:cs typeface="Poppins"/>
              <a:sym typeface="Poppins"/>
            </a:endParaRPr>
          </a:p>
        </p:txBody>
      </p:sp>
      <p:cxnSp>
        <p:nvCxnSpPr>
          <p:cNvPr id="101" name="Google Shape;101;p25"/>
          <p:cNvCxnSpPr/>
          <p:nvPr/>
        </p:nvCxnSpPr>
        <p:spPr>
          <a:xfrm flipH="1" rot="10800000">
            <a:off x="643925" y="2297625"/>
            <a:ext cx="7639800" cy="7800"/>
          </a:xfrm>
          <a:prstGeom prst="straightConnector1">
            <a:avLst/>
          </a:prstGeom>
          <a:noFill/>
          <a:ln cap="flat" cmpd="sng" w="19050">
            <a:solidFill>
              <a:schemeClr val="dk1"/>
            </a:solidFill>
            <a:prstDash val="solid"/>
            <a:round/>
            <a:headEnd len="med" w="med" type="none"/>
            <a:tailEnd len="med" w="med" type="none"/>
          </a:ln>
        </p:spPr>
      </p:cxnSp>
      <p:sp>
        <p:nvSpPr>
          <p:cNvPr id="102" name="Google Shape;102;p25"/>
          <p:cNvSpPr txBox="1"/>
          <p:nvPr/>
        </p:nvSpPr>
        <p:spPr>
          <a:xfrm>
            <a:off x="556475" y="2735350"/>
            <a:ext cx="6479100" cy="13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Poppins Medium"/>
                <a:ea typeface="Poppins Medium"/>
                <a:cs typeface="Poppins Medium"/>
                <a:sym typeface="Poppins Medium"/>
              </a:rPr>
              <a:t>Philip Peker</a:t>
            </a:r>
            <a:endParaRPr sz="30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lang="en" sz="2200">
                <a:solidFill>
                  <a:schemeClr val="dk1"/>
                </a:solidFill>
                <a:latin typeface="Poppins Medium"/>
                <a:ea typeface="Poppins Medium"/>
                <a:cs typeface="Poppins Medium"/>
                <a:sym typeface="Poppins Medium"/>
              </a:rPr>
              <a:t>DATR-406, General Assembly</a:t>
            </a:r>
            <a:endParaRPr sz="2200">
              <a:solidFill>
                <a:schemeClr val="dk1"/>
              </a:solidFill>
              <a:latin typeface="Poppins Medium"/>
              <a:ea typeface="Poppins Medium"/>
              <a:cs typeface="Poppins Medium"/>
              <a:sym typeface="Poppins Medium"/>
            </a:endParaRPr>
          </a:p>
          <a:p>
            <a:pPr indent="0" lvl="0" marL="0" rtl="0" algn="l">
              <a:spcBef>
                <a:spcPts val="0"/>
              </a:spcBef>
              <a:spcAft>
                <a:spcPts val="0"/>
              </a:spcAft>
              <a:buNone/>
            </a:pPr>
            <a:r>
              <a:rPr lang="en" sz="2200">
                <a:solidFill>
                  <a:schemeClr val="dk1"/>
                </a:solidFill>
                <a:latin typeface="Poppins Medium"/>
                <a:ea typeface="Poppins Medium"/>
                <a:cs typeface="Poppins Medium"/>
                <a:sym typeface="Poppins Medium"/>
              </a:rPr>
              <a:t>June 2021</a:t>
            </a:r>
            <a:endParaRPr sz="2200">
              <a:solidFill>
                <a:schemeClr val="dk1"/>
              </a:solidFill>
              <a:latin typeface="Poppins Medium"/>
              <a:ea typeface="Poppins Medium"/>
              <a:cs typeface="Poppins Medium"/>
              <a:sym typeface="Poppins Medium"/>
            </a:endParaRPr>
          </a:p>
        </p:txBody>
      </p:sp>
      <p:pic>
        <p:nvPicPr>
          <p:cNvPr id="103" name="Google Shape;103;p25"/>
          <p:cNvPicPr preferRelativeResize="0"/>
          <p:nvPr/>
        </p:nvPicPr>
        <p:blipFill>
          <a:blip r:embed="rId4">
            <a:alphaModFix/>
          </a:blip>
          <a:stretch>
            <a:fillRect/>
          </a:stretch>
        </p:blipFill>
        <p:spPr>
          <a:xfrm>
            <a:off x="5780875" y="669800"/>
            <a:ext cx="2065550" cy="2065550"/>
          </a:xfrm>
          <a:prstGeom prst="rect">
            <a:avLst/>
          </a:prstGeom>
          <a:noFill/>
          <a:ln>
            <a:noFill/>
          </a:ln>
        </p:spPr>
      </p:pic>
      <p:sp>
        <p:nvSpPr>
          <p:cNvPr id="104" name="Google Shape;104;p25"/>
          <p:cNvSpPr txBox="1"/>
          <p:nvPr>
            <p:ph idx="12" type="sldNum"/>
          </p:nvPr>
        </p:nvSpPr>
        <p:spPr>
          <a:xfrm>
            <a:off x="8663025" y="4805125"/>
            <a:ext cx="248700" cy="155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solidFill>
                  <a:schemeClr val="dk1"/>
                </a:solidFill>
                <a:latin typeface="Roboto"/>
                <a:ea typeface="Roboto"/>
                <a:cs typeface="Roboto"/>
                <a:sym typeface="Roboto"/>
              </a:rPr>
              <a:t>‹#›</a:t>
            </a:fld>
            <a:endParaRPr b="1">
              <a:solidFill>
                <a:schemeClr val="dk1"/>
              </a:solidFill>
              <a:latin typeface="Roboto"/>
              <a:ea typeface="Roboto"/>
              <a:cs typeface="Roboto"/>
              <a:sym typeface="Roboto"/>
            </a:endParaRPr>
          </a:p>
        </p:txBody>
      </p:sp>
      <p:pic>
        <p:nvPicPr>
          <p:cNvPr id="105" name="Google Shape;105;p25"/>
          <p:cNvPicPr preferRelativeResize="0"/>
          <p:nvPr/>
        </p:nvPicPr>
        <p:blipFill>
          <a:blip r:embed="rId5">
            <a:alphaModFix/>
          </a:blip>
          <a:stretch>
            <a:fillRect/>
          </a:stretch>
        </p:blipFill>
        <p:spPr>
          <a:xfrm>
            <a:off x="6130125" y="2702925"/>
            <a:ext cx="2532900" cy="20073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34"/>
          <p:cNvSpPr txBox="1"/>
          <p:nvPr>
            <p:ph type="title"/>
          </p:nvPr>
        </p:nvSpPr>
        <p:spPr>
          <a:xfrm>
            <a:off x="748025" y="313575"/>
            <a:ext cx="54654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500">
                <a:latin typeface="Poppins"/>
                <a:ea typeface="Poppins"/>
                <a:cs typeface="Poppins"/>
                <a:sym typeface="Poppins"/>
              </a:rPr>
              <a:t>The Data Source</a:t>
            </a:r>
            <a:endParaRPr sz="4500">
              <a:latin typeface="Poppins"/>
              <a:ea typeface="Poppins"/>
              <a:cs typeface="Poppins"/>
              <a:sym typeface="Poppins"/>
            </a:endParaRPr>
          </a:p>
        </p:txBody>
      </p:sp>
      <p:sp>
        <p:nvSpPr>
          <p:cNvPr id="188" name="Google Shape;188;p34"/>
          <p:cNvSpPr txBox="1"/>
          <p:nvPr>
            <p:ph idx="12" type="sldNum"/>
          </p:nvPr>
        </p:nvSpPr>
        <p:spPr>
          <a:xfrm>
            <a:off x="8663025" y="4805125"/>
            <a:ext cx="248700" cy="155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solidFill>
                  <a:schemeClr val="dk1"/>
                </a:solidFill>
                <a:latin typeface="Roboto"/>
                <a:ea typeface="Roboto"/>
                <a:cs typeface="Roboto"/>
                <a:sym typeface="Roboto"/>
              </a:rPr>
              <a:t>‹#›</a:t>
            </a:fld>
            <a:endParaRPr b="1">
              <a:solidFill>
                <a:schemeClr val="dk1"/>
              </a:solidFill>
              <a:latin typeface="Roboto"/>
              <a:ea typeface="Roboto"/>
              <a:cs typeface="Roboto"/>
              <a:sym typeface="Roboto"/>
            </a:endParaRPr>
          </a:p>
        </p:txBody>
      </p:sp>
      <p:sp>
        <p:nvSpPr>
          <p:cNvPr id="189" name="Google Shape;189;p34"/>
          <p:cNvSpPr txBox="1"/>
          <p:nvPr/>
        </p:nvSpPr>
        <p:spPr>
          <a:xfrm>
            <a:off x="961925" y="1169250"/>
            <a:ext cx="3543600" cy="32730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u="sng">
                <a:solidFill>
                  <a:schemeClr val="hlink"/>
                </a:solidFill>
                <a:latin typeface="Poppins Medium"/>
                <a:ea typeface="Poppins Medium"/>
                <a:cs typeface="Poppins Medium"/>
                <a:sym typeface="Poppins Medium"/>
                <a:hlinkClick r:id="rId4"/>
              </a:rPr>
              <a:t>https://www.kaggle.com/yamaerenay/spotify-dataset-19212020-160k-tracks?select=tracks.csv</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586,672 rows, 20 columns</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rPr lang="en" sz="1500">
                <a:solidFill>
                  <a:schemeClr val="dk1"/>
                </a:solidFill>
                <a:latin typeface="Poppins Medium"/>
                <a:ea typeface="Poppins Medium"/>
                <a:cs typeface="Poppins Medium"/>
                <a:sym typeface="Poppins Medium"/>
              </a:rPr>
              <a:t>Watchouts</a:t>
            </a:r>
            <a:endParaRPr sz="15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2 variables already dummified</a:t>
            </a:r>
            <a:endParaRPr sz="1300">
              <a:solidFill>
                <a:schemeClr val="dk1"/>
              </a:solidFill>
              <a:latin typeface="Poppins Medium"/>
              <a:ea typeface="Poppins Medium"/>
              <a:cs typeface="Poppins Medium"/>
              <a:sym typeface="Poppins Medium"/>
            </a:endParaRPr>
          </a:p>
          <a:p>
            <a:pPr indent="0" lvl="0" marL="91440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Certain variables are value-encoded, like ‘key’, but their relative values are meaningless</a:t>
            </a:r>
            <a:endParaRPr sz="1300">
              <a:solidFill>
                <a:schemeClr val="dk1"/>
              </a:solidFill>
              <a:latin typeface="Poppins Medium"/>
              <a:ea typeface="Poppins Medium"/>
              <a:cs typeface="Poppins Medium"/>
              <a:sym typeface="Poppins Medium"/>
            </a:endParaRPr>
          </a:p>
          <a:p>
            <a:pPr indent="0" lvl="0" marL="91440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‘timesignature’ is actually a predicted value already</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p:txBody>
      </p:sp>
      <p:pic>
        <p:nvPicPr>
          <p:cNvPr id="190" name="Google Shape;190;p34"/>
          <p:cNvPicPr preferRelativeResize="0"/>
          <p:nvPr/>
        </p:nvPicPr>
        <p:blipFill>
          <a:blip r:embed="rId5">
            <a:alphaModFix/>
          </a:blip>
          <a:stretch>
            <a:fillRect/>
          </a:stretch>
        </p:blipFill>
        <p:spPr>
          <a:xfrm>
            <a:off x="0" y="-101700"/>
            <a:ext cx="9144003" cy="228750"/>
          </a:xfrm>
          <a:prstGeom prst="rect">
            <a:avLst/>
          </a:prstGeom>
          <a:noFill/>
          <a:ln>
            <a:noFill/>
          </a:ln>
        </p:spPr>
      </p:pic>
      <p:pic>
        <p:nvPicPr>
          <p:cNvPr id="191" name="Google Shape;191;p34"/>
          <p:cNvPicPr preferRelativeResize="0"/>
          <p:nvPr/>
        </p:nvPicPr>
        <p:blipFill>
          <a:blip r:embed="rId6">
            <a:alphaModFix/>
          </a:blip>
          <a:stretch>
            <a:fillRect/>
          </a:stretch>
        </p:blipFill>
        <p:spPr>
          <a:xfrm>
            <a:off x="-3" y="0"/>
            <a:ext cx="177450" cy="5143501"/>
          </a:xfrm>
          <a:prstGeom prst="rect">
            <a:avLst/>
          </a:prstGeom>
          <a:noFill/>
          <a:ln>
            <a:noFill/>
          </a:ln>
        </p:spPr>
      </p:pic>
      <p:pic>
        <p:nvPicPr>
          <p:cNvPr id="192" name="Google Shape;192;p34"/>
          <p:cNvPicPr preferRelativeResize="0"/>
          <p:nvPr/>
        </p:nvPicPr>
        <p:blipFill>
          <a:blip r:embed="rId7">
            <a:alphaModFix/>
          </a:blip>
          <a:stretch>
            <a:fillRect/>
          </a:stretch>
        </p:blipFill>
        <p:spPr>
          <a:xfrm>
            <a:off x="88725" y="5025300"/>
            <a:ext cx="9093248" cy="155400"/>
          </a:xfrm>
          <a:prstGeom prst="rect">
            <a:avLst/>
          </a:prstGeom>
          <a:noFill/>
          <a:ln>
            <a:noFill/>
          </a:ln>
        </p:spPr>
      </p:pic>
      <p:pic>
        <p:nvPicPr>
          <p:cNvPr id="193" name="Google Shape;193;p34"/>
          <p:cNvPicPr preferRelativeResize="0"/>
          <p:nvPr/>
        </p:nvPicPr>
        <p:blipFill>
          <a:blip r:embed="rId8">
            <a:alphaModFix/>
          </a:blip>
          <a:stretch>
            <a:fillRect/>
          </a:stretch>
        </p:blipFill>
        <p:spPr>
          <a:xfrm>
            <a:off x="9004525" y="-182975"/>
            <a:ext cx="177450" cy="5326474"/>
          </a:xfrm>
          <a:prstGeom prst="rect">
            <a:avLst/>
          </a:prstGeom>
          <a:noFill/>
          <a:ln>
            <a:noFill/>
          </a:ln>
        </p:spPr>
      </p:pic>
      <p:pic>
        <p:nvPicPr>
          <p:cNvPr id="194" name="Google Shape;194;p34"/>
          <p:cNvPicPr preferRelativeResize="0"/>
          <p:nvPr/>
        </p:nvPicPr>
        <p:blipFill>
          <a:blip r:embed="rId9">
            <a:alphaModFix/>
          </a:blip>
          <a:stretch>
            <a:fillRect/>
          </a:stretch>
        </p:blipFill>
        <p:spPr>
          <a:xfrm>
            <a:off x="4839962" y="1095375"/>
            <a:ext cx="3830120" cy="35573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35"/>
          <p:cNvSpPr txBox="1"/>
          <p:nvPr/>
        </p:nvSpPr>
        <p:spPr>
          <a:xfrm>
            <a:off x="136450" y="4671125"/>
            <a:ext cx="2004900" cy="1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Pathway Gothic One"/>
              <a:ea typeface="Pathway Gothic One"/>
              <a:cs typeface="Pathway Gothic One"/>
              <a:sym typeface="Pathway Gothic One"/>
            </a:endParaRPr>
          </a:p>
        </p:txBody>
      </p:sp>
      <p:sp>
        <p:nvSpPr>
          <p:cNvPr id="200" name="Google Shape;200;p35"/>
          <p:cNvSpPr txBox="1"/>
          <p:nvPr/>
        </p:nvSpPr>
        <p:spPr>
          <a:xfrm>
            <a:off x="991175" y="1872750"/>
            <a:ext cx="4672500" cy="13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rgbClr val="FFFFFF"/>
                </a:solidFill>
                <a:latin typeface="Poppins Medium"/>
                <a:ea typeface="Poppins Medium"/>
                <a:cs typeface="Poppins Medium"/>
                <a:sym typeface="Poppins Medium"/>
              </a:rPr>
              <a:t>The ML Journey</a:t>
            </a:r>
            <a:endParaRPr sz="4000">
              <a:solidFill>
                <a:srgbClr val="FFFFFF"/>
              </a:solidFill>
              <a:latin typeface="Poppins Medium"/>
              <a:ea typeface="Poppins Medium"/>
              <a:cs typeface="Poppins Medium"/>
              <a:sym typeface="Poppi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36"/>
          <p:cNvSpPr txBox="1"/>
          <p:nvPr>
            <p:ph type="title"/>
          </p:nvPr>
        </p:nvSpPr>
        <p:spPr>
          <a:xfrm>
            <a:off x="748025" y="313575"/>
            <a:ext cx="54654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500">
                <a:latin typeface="Poppins"/>
                <a:ea typeface="Poppins"/>
                <a:cs typeface="Poppins"/>
                <a:sym typeface="Poppins"/>
              </a:rPr>
              <a:t>ML Approach</a:t>
            </a:r>
            <a:endParaRPr sz="4500">
              <a:latin typeface="Poppins"/>
              <a:ea typeface="Poppins"/>
              <a:cs typeface="Poppins"/>
              <a:sym typeface="Poppins"/>
            </a:endParaRPr>
          </a:p>
        </p:txBody>
      </p:sp>
      <p:sp>
        <p:nvSpPr>
          <p:cNvPr id="206" name="Google Shape;206;p36"/>
          <p:cNvSpPr txBox="1"/>
          <p:nvPr>
            <p:ph idx="12" type="sldNum"/>
          </p:nvPr>
        </p:nvSpPr>
        <p:spPr>
          <a:xfrm>
            <a:off x="8663025" y="4805125"/>
            <a:ext cx="248700" cy="155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solidFill>
                  <a:schemeClr val="dk1"/>
                </a:solidFill>
                <a:latin typeface="Roboto"/>
                <a:ea typeface="Roboto"/>
                <a:cs typeface="Roboto"/>
                <a:sym typeface="Roboto"/>
              </a:rPr>
              <a:t>‹#›</a:t>
            </a:fld>
            <a:endParaRPr b="1">
              <a:solidFill>
                <a:schemeClr val="dk1"/>
              </a:solidFill>
              <a:latin typeface="Roboto"/>
              <a:ea typeface="Roboto"/>
              <a:cs typeface="Roboto"/>
              <a:sym typeface="Roboto"/>
            </a:endParaRPr>
          </a:p>
        </p:txBody>
      </p:sp>
      <p:pic>
        <p:nvPicPr>
          <p:cNvPr id="207" name="Google Shape;207;p36"/>
          <p:cNvPicPr preferRelativeResize="0"/>
          <p:nvPr/>
        </p:nvPicPr>
        <p:blipFill>
          <a:blip r:embed="rId4">
            <a:alphaModFix/>
          </a:blip>
          <a:stretch>
            <a:fillRect/>
          </a:stretch>
        </p:blipFill>
        <p:spPr>
          <a:xfrm>
            <a:off x="0" y="-101700"/>
            <a:ext cx="9144003" cy="228750"/>
          </a:xfrm>
          <a:prstGeom prst="rect">
            <a:avLst/>
          </a:prstGeom>
          <a:noFill/>
          <a:ln>
            <a:noFill/>
          </a:ln>
        </p:spPr>
      </p:pic>
      <p:pic>
        <p:nvPicPr>
          <p:cNvPr id="208" name="Google Shape;208;p36"/>
          <p:cNvPicPr preferRelativeResize="0"/>
          <p:nvPr/>
        </p:nvPicPr>
        <p:blipFill>
          <a:blip r:embed="rId5">
            <a:alphaModFix/>
          </a:blip>
          <a:stretch>
            <a:fillRect/>
          </a:stretch>
        </p:blipFill>
        <p:spPr>
          <a:xfrm>
            <a:off x="-3" y="0"/>
            <a:ext cx="177450" cy="5143501"/>
          </a:xfrm>
          <a:prstGeom prst="rect">
            <a:avLst/>
          </a:prstGeom>
          <a:noFill/>
          <a:ln>
            <a:noFill/>
          </a:ln>
        </p:spPr>
      </p:pic>
      <p:pic>
        <p:nvPicPr>
          <p:cNvPr id="209" name="Google Shape;209;p36"/>
          <p:cNvPicPr preferRelativeResize="0"/>
          <p:nvPr/>
        </p:nvPicPr>
        <p:blipFill>
          <a:blip r:embed="rId6">
            <a:alphaModFix/>
          </a:blip>
          <a:stretch>
            <a:fillRect/>
          </a:stretch>
        </p:blipFill>
        <p:spPr>
          <a:xfrm>
            <a:off x="88725" y="5025300"/>
            <a:ext cx="9093248" cy="155400"/>
          </a:xfrm>
          <a:prstGeom prst="rect">
            <a:avLst/>
          </a:prstGeom>
          <a:noFill/>
          <a:ln>
            <a:noFill/>
          </a:ln>
        </p:spPr>
      </p:pic>
      <p:pic>
        <p:nvPicPr>
          <p:cNvPr id="210" name="Google Shape;210;p36"/>
          <p:cNvPicPr preferRelativeResize="0"/>
          <p:nvPr/>
        </p:nvPicPr>
        <p:blipFill>
          <a:blip r:embed="rId7">
            <a:alphaModFix/>
          </a:blip>
          <a:stretch>
            <a:fillRect/>
          </a:stretch>
        </p:blipFill>
        <p:spPr>
          <a:xfrm>
            <a:off x="9004525" y="-182975"/>
            <a:ext cx="177450" cy="5326474"/>
          </a:xfrm>
          <a:prstGeom prst="rect">
            <a:avLst/>
          </a:prstGeom>
          <a:noFill/>
          <a:ln>
            <a:noFill/>
          </a:ln>
        </p:spPr>
      </p:pic>
      <p:sp>
        <p:nvSpPr>
          <p:cNvPr id="211" name="Google Shape;211;p36"/>
          <p:cNvSpPr/>
          <p:nvPr/>
        </p:nvSpPr>
        <p:spPr>
          <a:xfrm>
            <a:off x="309775" y="2434388"/>
            <a:ext cx="1617075" cy="969250"/>
          </a:xfrm>
          <a:prstGeom prst="flowChartInputOutput">
            <a:avLst/>
          </a:prstGeom>
          <a:gradFill>
            <a:gsLst>
              <a:gs pos="0">
                <a:srgbClr val="38761D"/>
              </a:gs>
              <a:gs pos="100000">
                <a:srgbClr val="04596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Poppins"/>
                <a:ea typeface="Poppins"/>
                <a:cs typeface="Poppins"/>
                <a:sym typeface="Poppins"/>
              </a:rPr>
              <a:t>Scoping</a:t>
            </a:r>
            <a:endParaRPr sz="1300">
              <a:solidFill>
                <a:schemeClr val="lt1"/>
              </a:solidFill>
              <a:latin typeface="Poppins"/>
              <a:ea typeface="Poppins"/>
              <a:cs typeface="Poppins"/>
              <a:sym typeface="Poppins"/>
            </a:endParaRPr>
          </a:p>
        </p:txBody>
      </p:sp>
      <p:sp>
        <p:nvSpPr>
          <p:cNvPr id="212" name="Google Shape;212;p36"/>
          <p:cNvSpPr/>
          <p:nvPr/>
        </p:nvSpPr>
        <p:spPr>
          <a:xfrm>
            <a:off x="2059185" y="2434398"/>
            <a:ext cx="1617075" cy="969250"/>
          </a:xfrm>
          <a:prstGeom prst="flowChartInputOutput">
            <a:avLst/>
          </a:prstGeom>
          <a:gradFill>
            <a:gsLst>
              <a:gs pos="0">
                <a:srgbClr val="38761D"/>
              </a:gs>
              <a:gs pos="100000">
                <a:srgbClr val="04596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Poppins"/>
                <a:ea typeface="Poppins"/>
                <a:cs typeface="Poppins"/>
                <a:sym typeface="Poppins"/>
              </a:rPr>
              <a:t>Data Wrangling</a:t>
            </a:r>
            <a:endParaRPr sz="1200">
              <a:solidFill>
                <a:schemeClr val="lt1"/>
              </a:solidFill>
              <a:latin typeface="Poppins"/>
              <a:ea typeface="Poppins"/>
              <a:cs typeface="Poppins"/>
              <a:sym typeface="Poppins"/>
            </a:endParaRPr>
          </a:p>
        </p:txBody>
      </p:sp>
      <p:sp>
        <p:nvSpPr>
          <p:cNvPr id="213" name="Google Shape;213;p36"/>
          <p:cNvSpPr/>
          <p:nvPr/>
        </p:nvSpPr>
        <p:spPr>
          <a:xfrm>
            <a:off x="5485450" y="2434400"/>
            <a:ext cx="1617075" cy="969250"/>
          </a:xfrm>
          <a:prstGeom prst="flowChartInputOutput">
            <a:avLst/>
          </a:prstGeom>
          <a:gradFill>
            <a:gsLst>
              <a:gs pos="0">
                <a:srgbClr val="38761D"/>
              </a:gs>
              <a:gs pos="100000">
                <a:srgbClr val="04596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Poppins"/>
                <a:ea typeface="Poppins"/>
                <a:cs typeface="Poppins"/>
                <a:sym typeface="Poppins"/>
              </a:rPr>
              <a:t>Modeling</a:t>
            </a:r>
            <a:endParaRPr sz="1300">
              <a:solidFill>
                <a:schemeClr val="lt1"/>
              </a:solidFill>
              <a:latin typeface="Poppins"/>
              <a:ea typeface="Poppins"/>
              <a:cs typeface="Poppins"/>
              <a:sym typeface="Poppins"/>
            </a:endParaRPr>
          </a:p>
        </p:txBody>
      </p:sp>
      <p:sp>
        <p:nvSpPr>
          <p:cNvPr id="214" name="Google Shape;214;p36"/>
          <p:cNvSpPr/>
          <p:nvPr/>
        </p:nvSpPr>
        <p:spPr>
          <a:xfrm>
            <a:off x="3772313" y="2434388"/>
            <a:ext cx="1617075" cy="969250"/>
          </a:xfrm>
          <a:prstGeom prst="flowChartInputOutput">
            <a:avLst/>
          </a:prstGeom>
          <a:gradFill>
            <a:gsLst>
              <a:gs pos="0">
                <a:srgbClr val="38761D"/>
              </a:gs>
              <a:gs pos="100000">
                <a:srgbClr val="04596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Poppins"/>
                <a:ea typeface="Poppins"/>
                <a:cs typeface="Poppins"/>
                <a:sym typeface="Poppins"/>
              </a:rPr>
              <a:t>Exploring and </a:t>
            </a:r>
            <a:endParaRPr sz="1300">
              <a:solidFill>
                <a:schemeClr val="lt1"/>
              </a:solidFill>
              <a:latin typeface="Poppins"/>
              <a:ea typeface="Poppins"/>
              <a:cs typeface="Poppins"/>
              <a:sym typeface="Poppins"/>
            </a:endParaRPr>
          </a:p>
          <a:p>
            <a:pPr indent="0" lvl="0" marL="0" rtl="0" algn="ctr">
              <a:spcBef>
                <a:spcPts val="0"/>
              </a:spcBef>
              <a:spcAft>
                <a:spcPts val="0"/>
              </a:spcAft>
              <a:buNone/>
            </a:pPr>
            <a:r>
              <a:rPr lang="en" sz="1300">
                <a:solidFill>
                  <a:schemeClr val="lt1"/>
                </a:solidFill>
                <a:latin typeface="Poppins"/>
                <a:ea typeface="Poppins"/>
                <a:cs typeface="Poppins"/>
                <a:sym typeface="Poppins"/>
              </a:rPr>
              <a:t>Cleaning</a:t>
            </a:r>
            <a:endParaRPr sz="1300">
              <a:solidFill>
                <a:schemeClr val="lt1"/>
              </a:solidFill>
              <a:latin typeface="Poppins"/>
              <a:ea typeface="Poppins"/>
              <a:cs typeface="Poppins"/>
              <a:sym typeface="Poppins"/>
            </a:endParaRPr>
          </a:p>
        </p:txBody>
      </p:sp>
      <p:sp>
        <p:nvSpPr>
          <p:cNvPr id="215" name="Google Shape;215;p36"/>
          <p:cNvSpPr/>
          <p:nvPr/>
        </p:nvSpPr>
        <p:spPr>
          <a:xfrm>
            <a:off x="7294650" y="2434400"/>
            <a:ext cx="1617075" cy="969250"/>
          </a:xfrm>
          <a:prstGeom prst="flowChartInputOutput">
            <a:avLst/>
          </a:prstGeom>
          <a:gradFill>
            <a:gsLst>
              <a:gs pos="0">
                <a:srgbClr val="38761D"/>
              </a:gs>
              <a:gs pos="100000">
                <a:srgbClr val="045962"/>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Poppins"/>
                <a:ea typeface="Poppins"/>
                <a:cs typeface="Poppins"/>
                <a:sym typeface="Poppins"/>
              </a:rPr>
              <a:t>Analyzing</a:t>
            </a:r>
            <a:endParaRPr sz="1200">
              <a:solidFill>
                <a:schemeClr val="lt1"/>
              </a:solidFill>
              <a:latin typeface="Poppins"/>
              <a:ea typeface="Poppins"/>
              <a:cs typeface="Poppins"/>
              <a:sym typeface="Poppins"/>
            </a:endParaRPr>
          </a:p>
        </p:txBody>
      </p:sp>
      <p:sp>
        <p:nvSpPr>
          <p:cNvPr id="216" name="Google Shape;216;p36"/>
          <p:cNvSpPr/>
          <p:nvPr/>
        </p:nvSpPr>
        <p:spPr>
          <a:xfrm flipH="1">
            <a:off x="4753738" y="1505325"/>
            <a:ext cx="1332600" cy="870000"/>
          </a:xfrm>
          <a:prstGeom prst="curvedDownArrow">
            <a:avLst>
              <a:gd fmla="val 25000" name="adj1"/>
              <a:gd fmla="val 50000" name="adj2"/>
              <a:gd fmla="val 25000" name="adj3"/>
            </a:avLst>
          </a:prstGeom>
          <a:gradFill>
            <a:gsLst>
              <a:gs pos="0">
                <a:srgbClr val="9EAFB8"/>
              </a:gs>
              <a:gs pos="100000">
                <a:srgbClr val="616D7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6"/>
          <p:cNvSpPr/>
          <p:nvPr/>
        </p:nvSpPr>
        <p:spPr>
          <a:xfrm flipH="1">
            <a:off x="6568550" y="1505325"/>
            <a:ext cx="1332600" cy="870000"/>
          </a:xfrm>
          <a:prstGeom prst="curvedDownArrow">
            <a:avLst>
              <a:gd fmla="val 25000" name="adj1"/>
              <a:gd fmla="val 50000" name="adj2"/>
              <a:gd fmla="val 25000" name="adj3"/>
            </a:avLst>
          </a:prstGeom>
          <a:gradFill>
            <a:gsLst>
              <a:gs pos="0">
                <a:srgbClr val="9EAFB8"/>
              </a:gs>
              <a:gs pos="100000">
                <a:srgbClr val="616D7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6"/>
          <p:cNvSpPr/>
          <p:nvPr/>
        </p:nvSpPr>
        <p:spPr>
          <a:xfrm flipH="1">
            <a:off x="3026375" y="1505325"/>
            <a:ext cx="1332600" cy="870000"/>
          </a:xfrm>
          <a:prstGeom prst="curvedDownArrow">
            <a:avLst>
              <a:gd fmla="val 25000" name="adj1"/>
              <a:gd fmla="val 50000" name="adj2"/>
              <a:gd fmla="val 25000" name="adj3"/>
            </a:avLst>
          </a:prstGeom>
          <a:gradFill>
            <a:gsLst>
              <a:gs pos="0">
                <a:srgbClr val="9EAFB8"/>
              </a:gs>
              <a:gs pos="100000">
                <a:srgbClr val="616D7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6"/>
          <p:cNvSpPr/>
          <p:nvPr/>
        </p:nvSpPr>
        <p:spPr>
          <a:xfrm>
            <a:off x="1879150" y="2786025"/>
            <a:ext cx="299100" cy="1554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0" name="Google Shape;220;p36"/>
          <p:cNvSpPr/>
          <p:nvPr/>
        </p:nvSpPr>
        <p:spPr>
          <a:xfrm>
            <a:off x="3586500" y="2786025"/>
            <a:ext cx="299100" cy="1554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1" name="Google Shape;221;p36"/>
          <p:cNvSpPr/>
          <p:nvPr/>
        </p:nvSpPr>
        <p:spPr>
          <a:xfrm>
            <a:off x="5335900" y="2786025"/>
            <a:ext cx="299100" cy="1554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2" name="Google Shape;222;p36"/>
          <p:cNvSpPr/>
          <p:nvPr/>
        </p:nvSpPr>
        <p:spPr>
          <a:xfrm>
            <a:off x="7085300" y="2786025"/>
            <a:ext cx="299100" cy="1554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37"/>
          <p:cNvSpPr txBox="1"/>
          <p:nvPr>
            <p:ph type="title"/>
          </p:nvPr>
        </p:nvSpPr>
        <p:spPr>
          <a:xfrm>
            <a:off x="748025" y="313575"/>
            <a:ext cx="68838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700">
                <a:latin typeface="Poppins"/>
                <a:ea typeface="Poppins"/>
                <a:cs typeface="Poppins"/>
                <a:sym typeface="Poppins"/>
              </a:rPr>
              <a:t>EDA - Some Cleaning</a:t>
            </a:r>
            <a:endParaRPr sz="4700">
              <a:latin typeface="Poppins"/>
              <a:ea typeface="Poppins"/>
              <a:cs typeface="Poppins"/>
              <a:sym typeface="Poppins"/>
            </a:endParaRPr>
          </a:p>
        </p:txBody>
      </p:sp>
      <p:sp>
        <p:nvSpPr>
          <p:cNvPr id="228" name="Google Shape;228;p37"/>
          <p:cNvSpPr txBox="1"/>
          <p:nvPr>
            <p:ph idx="12" type="sldNum"/>
          </p:nvPr>
        </p:nvSpPr>
        <p:spPr>
          <a:xfrm>
            <a:off x="8663025" y="4805125"/>
            <a:ext cx="248700" cy="155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solidFill>
                  <a:schemeClr val="dk1"/>
                </a:solidFill>
                <a:latin typeface="Roboto"/>
                <a:ea typeface="Roboto"/>
                <a:cs typeface="Roboto"/>
                <a:sym typeface="Roboto"/>
              </a:rPr>
              <a:t>‹#›</a:t>
            </a:fld>
            <a:endParaRPr b="1">
              <a:solidFill>
                <a:schemeClr val="dk1"/>
              </a:solidFill>
              <a:latin typeface="Roboto"/>
              <a:ea typeface="Roboto"/>
              <a:cs typeface="Roboto"/>
              <a:sym typeface="Roboto"/>
            </a:endParaRPr>
          </a:p>
        </p:txBody>
      </p:sp>
      <p:sp>
        <p:nvSpPr>
          <p:cNvPr id="229" name="Google Shape;229;p37"/>
          <p:cNvSpPr txBox="1"/>
          <p:nvPr/>
        </p:nvSpPr>
        <p:spPr>
          <a:xfrm>
            <a:off x="1755712" y="1360700"/>
            <a:ext cx="1745400" cy="5505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rPr b="1" lang="en" sz="1100">
                <a:solidFill>
                  <a:schemeClr val="dk1"/>
                </a:solidFill>
                <a:latin typeface="Poppins"/>
                <a:ea typeface="Poppins"/>
                <a:cs typeface="Poppins"/>
                <a:sym typeface="Poppins"/>
              </a:rPr>
              <a:t>Dropping Nan values</a:t>
            </a:r>
            <a:endParaRPr b="1" sz="1300">
              <a:solidFill>
                <a:schemeClr val="dk1"/>
              </a:solidFill>
              <a:latin typeface="Poppins"/>
              <a:ea typeface="Poppins"/>
              <a:cs typeface="Poppins"/>
              <a:sym typeface="Poppins"/>
            </a:endParaRPr>
          </a:p>
          <a:p>
            <a:pPr indent="0" lvl="0" marL="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p:txBody>
      </p:sp>
      <p:pic>
        <p:nvPicPr>
          <p:cNvPr id="230" name="Google Shape;230;p37"/>
          <p:cNvPicPr preferRelativeResize="0"/>
          <p:nvPr/>
        </p:nvPicPr>
        <p:blipFill>
          <a:blip r:embed="rId4">
            <a:alphaModFix/>
          </a:blip>
          <a:stretch>
            <a:fillRect/>
          </a:stretch>
        </p:blipFill>
        <p:spPr>
          <a:xfrm>
            <a:off x="0" y="-101700"/>
            <a:ext cx="9144003" cy="228750"/>
          </a:xfrm>
          <a:prstGeom prst="rect">
            <a:avLst/>
          </a:prstGeom>
          <a:noFill/>
          <a:ln>
            <a:noFill/>
          </a:ln>
        </p:spPr>
      </p:pic>
      <p:pic>
        <p:nvPicPr>
          <p:cNvPr id="231" name="Google Shape;231;p37"/>
          <p:cNvPicPr preferRelativeResize="0"/>
          <p:nvPr/>
        </p:nvPicPr>
        <p:blipFill>
          <a:blip r:embed="rId5">
            <a:alphaModFix/>
          </a:blip>
          <a:stretch>
            <a:fillRect/>
          </a:stretch>
        </p:blipFill>
        <p:spPr>
          <a:xfrm>
            <a:off x="-3" y="0"/>
            <a:ext cx="177450" cy="5143501"/>
          </a:xfrm>
          <a:prstGeom prst="rect">
            <a:avLst/>
          </a:prstGeom>
          <a:noFill/>
          <a:ln>
            <a:noFill/>
          </a:ln>
        </p:spPr>
      </p:pic>
      <p:pic>
        <p:nvPicPr>
          <p:cNvPr id="232" name="Google Shape;232;p37"/>
          <p:cNvPicPr preferRelativeResize="0"/>
          <p:nvPr/>
        </p:nvPicPr>
        <p:blipFill>
          <a:blip r:embed="rId6">
            <a:alphaModFix/>
          </a:blip>
          <a:stretch>
            <a:fillRect/>
          </a:stretch>
        </p:blipFill>
        <p:spPr>
          <a:xfrm>
            <a:off x="88725" y="5025300"/>
            <a:ext cx="9093248" cy="155400"/>
          </a:xfrm>
          <a:prstGeom prst="rect">
            <a:avLst/>
          </a:prstGeom>
          <a:noFill/>
          <a:ln>
            <a:noFill/>
          </a:ln>
        </p:spPr>
      </p:pic>
      <p:pic>
        <p:nvPicPr>
          <p:cNvPr id="233" name="Google Shape;233;p37"/>
          <p:cNvPicPr preferRelativeResize="0"/>
          <p:nvPr/>
        </p:nvPicPr>
        <p:blipFill>
          <a:blip r:embed="rId7">
            <a:alphaModFix/>
          </a:blip>
          <a:stretch>
            <a:fillRect/>
          </a:stretch>
        </p:blipFill>
        <p:spPr>
          <a:xfrm>
            <a:off x="9004525" y="-182975"/>
            <a:ext cx="177450" cy="5326474"/>
          </a:xfrm>
          <a:prstGeom prst="rect">
            <a:avLst/>
          </a:prstGeom>
          <a:noFill/>
          <a:ln>
            <a:noFill/>
          </a:ln>
        </p:spPr>
      </p:pic>
      <p:sp>
        <p:nvSpPr>
          <p:cNvPr id="234" name="Google Shape;234;p37"/>
          <p:cNvSpPr txBox="1"/>
          <p:nvPr/>
        </p:nvSpPr>
        <p:spPr>
          <a:xfrm>
            <a:off x="4484488" y="1519638"/>
            <a:ext cx="2706600" cy="2602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chemeClr val="dk1"/>
                </a:solidFill>
                <a:latin typeface="Poppins"/>
                <a:ea typeface="Poppins"/>
                <a:cs typeface="Poppins"/>
                <a:sym typeface="Poppins"/>
              </a:rPr>
              <a:t>Duration Conversions</a:t>
            </a:r>
            <a:endParaRPr b="1" sz="1300">
              <a:solidFill>
                <a:schemeClr val="dk1"/>
              </a:solidFill>
              <a:latin typeface="Poppins"/>
              <a:ea typeface="Poppins"/>
              <a:cs typeface="Poppins"/>
              <a:sym typeface="Poppins"/>
            </a:endParaRPr>
          </a:p>
          <a:p>
            <a:pPr indent="0" lvl="0" marL="0" rtl="0" algn="ctr">
              <a:lnSpc>
                <a:spcPct val="100000"/>
              </a:lnSpc>
              <a:spcBef>
                <a:spcPts val="0"/>
              </a:spcBef>
              <a:spcAft>
                <a:spcPts val="0"/>
              </a:spcAft>
              <a:buNone/>
            </a:pPr>
            <a:r>
              <a:rPr lang="en" sz="1100">
                <a:solidFill>
                  <a:schemeClr val="dk1"/>
                </a:solidFill>
                <a:latin typeface="Poppins Medium"/>
                <a:ea typeface="Poppins Medium"/>
                <a:cs typeface="Poppins Medium"/>
                <a:sym typeface="Poppins Medium"/>
              </a:rPr>
              <a:t>Milliseconds → minutes</a:t>
            </a:r>
            <a:endParaRPr sz="1100">
              <a:solidFill>
                <a:schemeClr val="dk1"/>
              </a:solidFill>
              <a:latin typeface="Poppins Medium"/>
              <a:ea typeface="Poppins Medium"/>
              <a:cs typeface="Poppins Medium"/>
              <a:sym typeface="Poppins Medium"/>
            </a:endParaRPr>
          </a:p>
        </p:txBody>
      </p:sp>
      <p:pic>
        <p:nvPicPr>
          <p:cNvPr id="235" name="Google Shape;235;p37"/>
          <p:cNvPicPr preferRelativeResize="0"/>
          <p:nvPr/>
        </p:nvPicPr>
        <p:blipFill>
          <a:blip r:embed="rId8">
            <a:alphaModFix/>
          </a:blip>
          <a:stretch>
            <a:fillRect/>
          </a:stretch>
        </p:blipFill>
        <p:spPr>
          <a:xfrm>
            <a:off x="4638671" y="2012363"/>
            <a:ext cx="971892" cy="2602500"/>
          </a:xfrm>
          <a:prstGeom prst="rect">
            <a:avLst/>
          </a:prstGeom>
          <a:noFill/>
          <a:ln>
            <a:noFill/>
          </a:ln>
        </p:spPr>
      </p:pic>
      <p:pic>
        <p:nvPicPr>
          <p:cNvPr id="236" name="Google Shape;236;p37"/>
          <p:cNvPicPr preferRelativeResize="0"/>
          <p:nvPr/>
        </p:nvPicPr>
        <p:blipFill>
          <a:blip r:embed="rId9">
            <a:alphaModFix/>
          </a:blip>
          <a:stretch>
            <a:fillRect/>
          </a:stretch>
        </p:blipFill>
        <p:spPr>
          <a:xfrm>
            <a:off x="6100810" y="2012362"/>
            <a:ext cx="856663" cy="2602500"/>
          </a:xfrm>
          <a:prstGeom prst="rect">
            <a:avLst/>
          </a:prstGeom>
          <a:noFill/>
          <a:ln>
            <a:noFill/>
          </a:ln>
        </p:spPr>
      </p:pic>
      <p:sp>
        <p:nvSpPr>
          <p:cNvPr id="237" name="Google Shape;237;p37"/>
          <p:cNvSpPr/>
          <p:nvPr/>
        </p:nvSpPr>
        <p:spPr>
          <a:xfrm>
            <a:off x="5658738" y="3268663"/>
            <a:ext cx="393900" cy="2289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37"/>
          <p:cNvPicPr preferRelativeResize="0"/>
          <p:nvPr/>
        </p:nvPicPr>
        <p:blipFill>
          <a:blip r:embed="rId10">
            <a:alphaModFix/>
          </a:blip>
          <a:stretch>
            <a:fillRect/>
          </a:stretch>
        </p:blipFill>
        <p:spPr>
          <a:xfrm>
            <a:off x="1974573" y="2012349"/>
            <a:ext cx="1307675" cy="2419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38"/>
          <p:cNvSpPr txBox="1"/>
          <p:nvPr>
            <p:ph type="title"/>
          </p:nvPr>
        </p:nvSpPr>
        <p:spPr>
          <a:xfrm>
            <a:off x="748025" y="313575"/>
            <a:ext cx="78366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600">
                <a:latin typeface="Poppins"/>
                <a:ea typeface="Poppins"/>
                <a:cs typeface="Poppins"/>
                <a:sym typeface="Poppins"/>
              </a:rPr>
              <a:t>EDA - Visualizations 1</a:t>
            </a:r>
            <a:endParaRPr sz="3600">
              <a:latin typeface="Poppins"/>
              <a:ea typeface="Poppins"/>
              <a:cs typeface="Poppins"/>
              <a:sym typeface="Poppins"/>
            </a:endParaRPr>
          </a:p>
        </p:txBody>
      </p:sp>
      <p:sp>
        <p:nvSpPr>
          <p:cNvPr id="244" name="Google Shape;244;p38"/>
          <p:cNvSpPr txBox="1"/>
          <p:nvPr>
            <p:ph idx="12" type="sldNum"/>
          </p:nvPr>
        </p:nvSpPr>
        <p:spPr>
          <a:xfrm>
            <a:off x="8663025" y="4805125"/>
            <a:ext cx="248700" cy="155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solidFill>
                  <a:schemeClr val="dk1"/>
                </a:solidFill>
                <a:latin typeface="Roboto"/>
                <a:ea typeface="Roboto"/>
                <a:cs typeface="Roboto"/>
                <a:sym typeface="Roboto"/>
              </a:rPr>
              <a:t>‹#›</a:t>
            </a:fld>
            <a:endParaRPr b="1">
              <a:solidFill>
                <a:schemeClr val="dk1"/>
              </a:solidFill>
              <a:latin typeface="Roboto"/>
              <a:ea typeface="Roboto"/>
              <a:cs typeface="Roboto"/>
              <a:sym typeface="Roboto"/>
            </a:endParaRPr>
          </a:p>
        </p:txBody>
      </p:sp>
      <p:pic>
        <p:nvPicPr>
          <p:cNvPr id="245" name="Google Shape;245;p38"/>
          <p:cNvPicPr preferRelativeResize="0"/>
          <p:nvPr/>
        </p:nvPicPr>
        <p:blipFill>
          <a:blip r:embed="rId4">
            <a:alphaModFix/>
          </a:blip>
          <a:stretch>
            <a:fillRect/>
          </a:stretch>
        </p:blipFill>
        <p:spPr>
          <a:xfrm>
            <a:off x="0" y="-101700"/>
            <a:ext cx="9144003" cy="228750"/>
          </a:xfrm>
          <a:prstGeom prst="rect">
            <a:avLst/>
          </a:prstGeom>
          <a:noFill/>
          <a:ln>
            <a:noFill/>
          </a:ln>
        </p:spPr>
      </p:pic>
      <p:pic>
        <p:nvPicPr>
          <p:cNvPr id="246" name="Google Shape;246;p38"/>
          <p:cNvPicPr preferRelativeResize="0"/>
          <p:nvPr/>
        </p:nvPicPr>
        <p:blipFill>
          <a:blip r:embed="rId5">
            <a:alphaModFix/>
          </a:blip>
          <a:stretch>
            <a:fillRect/>
          </a:stretch>
        </p:blipFill>
        <p:spPr>
          <a:xfrm>
            <a:off x="-3" y="0"/>
            <a:ext cx="177450" cy="5143501"/>
          </a:xfrm>
          <a:prstGeom prst="rect">
            <a:avLst/>
          </a:prstGeom>
          <a:noFill/>
          <a:ln>
            <a:noFill/>
          </a:ln>
        </p:spPr>
      </p:pic>
      <p:pic>
        <p:nvPicPr>
          <p:cNvPr id="247" name="Google Shape;247;p38"/>
          <p:cNvPicPr preferRelativeResize="0"/>
          <p:nvPr/>
        </p:nvPicPr>
        <p:blipFill>
          <a:blip r:embed="rId6">
            <a:alphaModFix/>
          </a:blip>
          <a:stretch>
            <a:fillRect/>
          </a:stretch>
        </p:blipFill>
        <p:spPr>
          <a:xfrm>
            <a:off x="88725" y="5025300"/>
            <a:ext cx="9093248" cy="155400"/>
          </a:xfrm>
          <a:prstGeom prst="rect">
            <a:avLst/>
          </a:prstGeom>
          <a:noFill/>
          <a:ln>
            <a:noFill/>
          </a:ln>
        </p:spPr>
      </p:pic>
      <p:pic>
        <p:nvPicPr>
          <p:cNvPr id="248" name="Google Shape;248;p38"/>
          <p:cNvPicPr preferRelativeResize="0"/>
          <p:nvPr/>
        </p:nvPicPr>
        <p:blipFill>
          <a:blip r:embed="rId7">
            <a:alphaModFix/>
          </a:blip>
          <a:stretch>
            <a:fillRect/>
          </a:stretch>
        </p:blipFill>
        <p:spPr>
          <a:xfrm>
            <a:off x="9004525" y="-182975"/>
            <a:ext cx="177450" cy="5326474"/>
          </a:xfrm>
          <a:prstGeom prst="rect">
            <a:avLst/>
          </a:prstGeom>
          <a:noFill/>
          <a:ln>
            <a:noFill/>
          </a:ln>
        </p:spPr>
      </p:pic>
      <p:pic>
        <p:nvPicPr>
          <p:cNvPr id="249" name="Google Shape;249;p38"/>
          <p:cNvPicPr preferRelativeResize="0"/>
          <p:nvPr/>
        </p:nvPicPr>
        <p:blipFill>
          <a:blip r:embed="rId8">
            <a:alphaModFix/>
          </a:blip>
          <a:stretch>
            <a:fillRect/>
          </a:stretch>
        </p:blipFill>
        <p:spPr>
          <a:xfrm>
            <a:off x="4478288" y="891656"/>
            <a:ext cx="4146014" cy="4133644"/>
          </a:xfrm>
          <a:prstGeom prst="rect">
            <a:avLst/>
          </a:prstGeom>
          <a:noFill/>
          <a:ln>
            <a:noFill/>
          </a:ln>
        </p:spPr>
      </p:pic>
      <p:sp>
        <p:nvSpPr>
          <p:cNvPr id="250" name="Google Shape;250;p38"/>
          <p:cNvSpPr txBox="1"/>
          <p:nvPr/>
        </p:nvSpPr>
        <p:spPr>
          <a:xfrm>
            <a:off x="827875" y="121280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Poppins Medium"/>
                <a:ea typeface="Poppins Medium"/>
                <a:cs typeface="Poppins Medium"/>
                <a:sym typeface="Poppins Medium"/>
              </a:rPr>
              <a:t>Shockingly little relationships within our dataset...</a:t>
            </a:r>
            <a:endParaRPr sz="1300">
              <a:solidFill>
                <a:schemeClr val="dk1"/>
              </a:solidFill>
              <a:latin typeface="Poppins Medium"/>
              <a:ea typeface="Poppins Medium"/>
              <a:cs typeface="Poppins Medium"/>
              <a:sym typeface="Poppins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p39"/>
          <p:cNvSpPr txBox="1"/>
          <p:nvPr>
            <p:ph type="title"/>
          </p:nvPr>
        </p:nvSpPr>
        <p:spPr>
          <a:xfrm>
            <a:off x="748025" y="313575"/>
            <a:ext cx="78366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700">
                <a:latin typeface="Poppins"/>
                <a:ea typeface="Poppins"/>
                <a:cs typeface="Poppins"/>
                <a:sym typeface="Poppins"/>
              </a:rPr>
              <a:t>EDA - Visualizations 2</a:t>
            </a:r>
            <a:endParaRPr sz="4700">
              <a:latin typeface="Poppins"/>
              <a:ea typeface="Poppins"/>
              <a:cs typeface="Poppins"/>
              <a:sym typeface="Poppins"/>
            </a:endParaRPr>
          </a:p>
        </p:txBody>
      </p:sp>
      <p:sp>
        <p:nvSpPr>
          <p:cNvPr id="256" name="Google Shape;256;p39"/>
          <p:cNvSpPr txBox="1"/>
          <p:nvPr>
            <p:ph idx="12" type="sldNum"/>
          </p:nvPr>
        </p:nvSpPr>
        <p:spPr>
          <a:xfrm>
            <a:off x="8663025" y="4805125"/>
            <a:ext cx="248700" cy="155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solidFill>
                  <a:schemeClr val="dk1"/>
                </a:solidFill>
                <a:latin typeface="Roboto"/>
                <a:ea typeface="Roboto"/>
                <a:cs typeface="Roboto"/>
                <a:sym typeface="Roboto"/>
              </a:rPr>
              <a:t>‹#›</a:t>
            </a:fld>
            <a:endParaRPr b="1">
              <a:solidFill>
                <a:schemeClr val="dk1"/>
              </a:solidFill>
              <a:latin typeface="Roboto"/>
              <a:ea typeface="Roboto"/>
              <a:cs typeface="Roboto"/>
              <a:sym typeface="Roboto"/>
            </a:endParaRPr>
          </a:p>
        </p:txBody>
      </p:sp>
      <p:pic>
        <p:nvPicPr>
          <p:cNvPr id="257" name="Google Shape;257;p39"/>
          <p:cNvPicPr preferRelativeResize="0"/>
          <p:nvPr/>
        </p:nvPicPr>
        <p:blipFill>
          <a:blip r:embed="rId4">
            <a:alphaModFix/>
          </a:blip>
          <a:stretch>
            <a:fillRect/>
          </a:stretch>
        </p:blipFill>
        <p:spPr>
          <a:xfrm>
            <a:off x="0" y="-101700"/>
            <a:ext cx="9144003" cy="228750"/>
          </a:xfrm>
          <a:prstGeom prst="rect">
            <a:avLst/>
          </a:prstGeom>
          <a:noFill/>
          <a:ln>
            <a:noFill/>
          </a:ln>
        </p:spPr>
      </p:pic>
      <p:pic>
        <p:nvPicPr>
          <p:cNvPr id="258" name="Google Shape;258;p39"/>
          <p:cNvPicPr preferRelativeResize="0"/>
          <p:nvPr/>
        </p:nvPicPr>
        <p:blipFill>
          <a:blip r:embed="rId5">
            <a:alphaModFix/>
          </a:blip>
          <a:stretch>
            <a:fillRect/>
          </a:stretch>
        </p:blipFill>
        <p:spPr>
          <a:xfrm>
            <a:off x="-3" y="0"/>
            <a:ext cx="177450" cy="5143501"/>
          </a:xfrm>
          <a:prstGeom prst="rect">
            <a:avLst/>
          </a:prstGeom>
          <a:noFill/>
          <a:ln>
            <a:noFill/>
          </a:ln>
        </p:spPr>
      </p:pic>
      <p:pic>
        <p:nvPicPr>
          <p:cNvPr id="259" name="Google Shape;259;p39"/>
          <p:cNvPicPr preferRelativeResize="0"/>
          <p:nvPr/>
        </p:nvPicPr>
        <p:blipFill>
          <a:blip r:embed="rId6">
            <a:alphaModFix/>
          </a:blip>
          <a:stretch>
            <a:fillRect/>
          </a:stretch>
        </p:blipFill>
        <p:spPr>
          <a:xfrm>
            <a:off x="88725" y="5025300"/>
            <a:ext cx="9093248" cy="155400"/>
          </a:xfrm>
          <a:prstGeom prst="rect">
            <a:avLst/>
          </a:prstGeom>
          <a:noFill/>
          <a:ln>
            <a:noFill/>
          </a:ln>
        </p:spPr>
      </p:pic>
      <p:pic>
        <p:nvPicPr>
          <p:cNvPr id="260" name="Google Shape;260;p39"/>
          <p:cNvPicPr preferRelativeResize="0"/>
          <p:nvPr/>
        </p:nvPicPr>
        <p:blipFill>
          <a:blip r:embed="rId7">
            <a:alphaModFix/>
          </a:blip>
          <a:stretch>
            <a:fillRect/>
          </a:stretch>
        </p:blipFill>
        <p:spPr>
          <a:xfrm>
            <a:off x="9004525" y="-182975"/>
            <a:ext cx="177450" cy="5326474"/>
          </a:xfrm>
          <a:prstGeom prst="rect">
            <a:avLst/>
          </a:prstGeom>
          <a:noFill/>
          <a:ln>
            <a:noFill/>
          </a:ln>
        </p:spPr>
      </p:pic>
      <p:sp>
        <p:nvSpPr>
          <p:cNvPr id="261" name="Google Shape;261;p39"/>
          <p:cNvSpPr txBox="1"/>
          <p:nvPr/>
        </p:nvSpPr>
        <p:spPr>
          <a:xfrm>
            <a:off x="5123713" y="1074775"/>
            <a:ext cx="1825800" cy="30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dk1"/>
                </a:solidFill>
                <a:latin typeface="Poppins"/>
                <a:ea typeface="Poppins"/>
                <a:cs typeface="Poppins"/>
                <a:sym typeface="Poppins"/>
              </a:rPr>
              <a:t>Annotated heatmap</a:t>
            </a:r>
            <a:endParaRPr b="1" sz="1300">
              <a:solidFill>
                <a:schemeClr val="dk1"/>
              </a:solidFill>
              <a:latin typeface="Poppins"/>
              <a:ea typeface="Poppins"/>
              <a:cs typeface="Poppins"/>
              <a:sym typeface="Poppins"/>
            </a:endParaRPr>
          </a:p>
          <a:p>
            <a:pPr indent="0" lvl="0" marL="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p:txBody>
      </p:sp>
      <p:pic>
        <p:nvPicPr>
          <p:cNvPr id="262" name="Google Shape;262;p39"/>
          <p:cNvPicPr preferRelativeResize="0"/>
          <p:nvPr/>
        </p:nvPicPr>
        <p:blipFill>
          <a:blip r:embed="rId8">
            <a:alphaModFix/>
          </a:blip>
          <a:stretch>
            <a:fillRect/>
          </a:stretch>
        </p:blipFill>
        <p:spPr>
          <a:xfrm>
            <a:off x="3806512" y="1384375"/>
            <a:ext cx="4460224" cy="2705801"/>
          </a:xfrm>
          <a:prstGeom prst="rect">
            <a:avLst/>
          </a:prstGeom>
          <a:noFill/>
          <a:ln>
            <a:noFill/>
          </a:ln>
        </p:spPr>
      </p:pic>
      <p:pic>
        <p:nvPicPr>
          <p:cNvPr id="263" name="Google Shape;263;p39"/>
          <p:cNvPicPr preferRelativeResize="0"/>
          <p:nvPr/>
        </p:nvPicPr>
        <p:blipFill>
          <a:blip r:embed="rId9">
            <a:alphaModFix/>
          </a:blip>
          <a:stretch>
            <a:fillRect/>
          </a:stretch>
        </p:blipFill>
        <p:spPr>
          <a:xfrm>
            <a:off x="479635" y="1023413"/>
            <a:ext cx="2799689" cy="1833601"/>
          </a:xfrm>
          <a:prstGeom prst="rect">
            <a:avLst/>
          </a:prstGeom>
          <a:noFill/>
          <a:ln>
            <a:noFill/>
          </a:ln>
        </p:spPr>
      </p:pic>
      <p:pic>
        <p:nvPicPr>
          <p:cNvPr id="264" name="Google Shape;264;p39"/>
          <p:cNvPicPr preferRelativeResize="0"/>
          <p:nvPr/>
        </p:nvPicPr>
        <p:blipFill>
          <a:blip r:embed="rId10">
            <a:alphaModFix/>
          </a:blip>
          <a:stretch>
            <a:fillRect/>
          </a:stretch>
        </p:blipFill>
        <p:spPr>
          <a:xfrm>
            <a:off x="479625" y="2955824"/>
            <a:ext cx="2799701" cy="1970677"/>
          </a:xfrm>
          <a:prstGeom prst="rect">
            <a:avLst/>
          </a:prstGeom>
          <a:noFill/>
          <a:ln>
            <a:noFill/>
          </a:ln>
        </p:spPr>
      </p:pic>
      <p:sp>
        <p:nvSpPr>
          <p:cNvPr id="265" name="Google Shape;265;p39"/>
          <p:cNvSpPr txBox="1"/>
          <p:nvPr/>
        </p:nvSpPr>
        <p:spPr>
          <a:xfrm>
            <a:off x="3692575" y="4230000"/>
            <a:ext cx="4688100" cy="30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dk1"/>
                </a:solidFill>
                <a:latin typeface="Poppins"/>
                <a:ea typeface="Poppins"/>
                <a:cs typeface="Poppins"/>
                <a:sym typeface="Poppins"/>
              </a:rPr>
              <a:t>Top Features: </a:t>
            </a:r>
            <a:r>
              <a:rPr lang="en" sz="1100">
                <a:solidFill>
                  <a:schemeClr val="dk1"/>
                </a:solidFill>
                <a:latin typeface="Poppins Medium"/>
                <a:ea typeface="Poppins Medium"/>
                <a:cs typeface="Poppins Medium"/>
                <a:sym typeface="Poppins Medium"/>
              </a:rPr>
              <a:t>acousticness, loudness, instrumentalness, energy</a:t>
            </a:r>
            <a:endParaRPr sz="11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b="1" sz="1100">
              <a:solidFill>
                <a:schemeClr val="dk1"/>
              </a:solidFill>
              <a:latin typeface="Poppins"/>
              <a:ea typeface="Poppins"/>
              <a:cs typeface="Poppins"/>
              <a:sym typeface="Poppins"/>
            </a:endParaRPr>
          </a:p>
          <a:p>
            <a:pPr indent="0" lvl="0" marL="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p40"/>
          <p:cNvSpPr txBox="1"/>
          <p:nvPr>
            <p:ph type="title"/>
          </p:nvPr>
        </p:nvSpPr>
        <p:spPr>
          <a:xfrm>
            <a:off x="748025" y="313575"/>
            <a:ext cx="77046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300">
                <a:latin typeface="Poppins"/>
                <a:ea typeface="Poppins"/>
                <a:cs typeface="Poppins"/>
                <a:sym typeface="Poppins"/>
              </a:rPr>
              <a:t>Modeling - Dipping our toes</a:t>
            </a:r>
            <a:endParaRPr sz="4300">
              <a:latin typeface="Poppins"/>
              <a:ea typeface="Poppins"/>
              <a:cs typeface="Poppins"/>
              <a:sym typeface="Poppins"/>
            </a:endParaRPr>
          </a:p>
        </p:txBody>
      </p:sp>
      <p:sp>
        <p:nvSpPr>
          <p:cNvPr id="271" name="Google Shape;271;p40"/>
          <p:cNvSpPr txBox="1"/>
          <p:nvPr>
            <p:ph idx="12" type="sldNum"/>
          </p:nvPr>
        </p:nvSpPr>
        <p:spPr>
          <a:xfrm>
            <a:off x="8663025" y="4805125"/>
            <a:ext cx="248700" cy="155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solidFill>
                  <a:schemeClr val="dk1"/>
                </a:solidFill>
                <a:latin typeface="Roboto"/>
                <a:ea typeface="Roboto"/>
                <a:cs typeface="Roboto"/>
                <a:sym typeface="Roboto"/>
              </a:rPr>
              <a:t>‹#›</a:t>
            </a:fld>
            <a:endParaRPr b="1">
              <a:solidFill>
                <a:schemeClr val="dk1"/>
              </a:solidFill>
              <a:latin typeface="Roboto"/>
              <a:ea typeface="Roboto"/>
              <a:cs typeface="Roboto"/>
              <a:sym typeface="Roboto"/>
            </a:endParaRPr>
          </a:p>
        </p:txBody>
      </p:sp>
      <p:sp>
        <p:nvSpPr>
          <p:cNvPr id="272" name="Google Shape;272;p40"/>
          <p:cNvSpPr txBox="1"/>
          <p:nvPr/>
        </p:nvSpPr>
        <p:spPr>
          <a:xfrm>
            <a:off x="811100" y="1363850"/>
            <a:ext cx="3300300" cy="5505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Dummifying: ‘key’, ‘mode’, ‘time signature’</a:t>
            </a:r>
            <a:endParaRPr sz="1300">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Starting off with some simple linregs… A poor model fit with a max cross-predicted R2 of .166</a:t>
            </a:r>
            <a:endParaRPr sz="1300">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rPr lang="en" sz="1100">
                <a:solidFill>
                  <a:schemeClr val="dk1"/>
                </a:solidFill>
                <a:latin typeface="Poppins Medium"/>
                <a:ea typeface="Poppins Medium"/>
                <a:cs typeface="Poppins Medium"/>
                <a:sym typeface="Poppins Medium"/>
              </a:rPr>
              <a:t>  </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p:txBody>
      </p:sp>
      <p:pic>
        <p:nvPicPr>
          <p:cNvPr id="273" name="Google Shape;273;p40"/>
          <p:cNvPicPr preferRelativeResize="0"/>
          <p:nvPr/>
        </p:nvPicPr>
        <p:blipFill>
          <a:blip r:embed="rId4">
            <a:alphaModFix/>
          </a:blip>
          <a:stretch>
            <a:fillRect/>
          </a:stretch>
        </p:blipFill>
        <p:spPr>
          <a:xfrm>
            <a:off x="0" y="-101700"/>
            <a:ext cx="9144003" cy="228750"/>
          </a:xfrm>
          <a:prstGeom prst="rect">
            <a:avLst/>
          </a:prstGeom>
          <a:noFill/>
          <a:ln>
            <a:noFill/>
          </a:ln>
        </p:spPr>
      </p:pic>
      <p:pic>
        <p:nvPicPr>
          <p:cNvPr id="274" name="Google Shape;274;p40"/>
          <p:cNvPicPr preferRelativeResize="0"/>
          <p:nvPr/>
        </p:nvPicPr>
        <p:blipFill>
          <a:blip r:embed="rId5">
            <a:alphaModFix/>
          </a:blip>
          <a:stretch>
            <a:fillRect/>
          </a:stretch>
        </p:blipFill>
        <p:spPr>
          <a:xfrm>
            <a:off x="-3" y="0"/>
            <a:ext cx="177450" cy="5143501"/>
          </a:xfrm>
          <a:prstGeom prst="rect">
            <a:avLst/>
          </a:prstGeom>
          <a:noFill/>
          <a:ln>
            <a:noFill/>
          </a:ln>
        </p:spPr>
      </p:pic>
      <p:pic>
        <p:nvPicPr>
          <p:cNvPr id="275" name="Google Shape;275;p40"/>
          <p:cNvPicPr preferRelativeResize="0"/>
          <p:nvPr/>
        </p:nvPicPr>
        <p:blipFill>
          <a:blip r:embed="rId6">
            <a:alphaModFix/>
          </a:blip>
          <a:stretch>
            <a:fillRect/>
          </a:stretch>
        </p:blipFill>
        <p:spPr>
          <a:xfrm>
            <a:off x="88725" y="5025300"/>
            <a:ext cx="9093248" cy="155400"/>
          </a:xfrm>
          <a:prstGeom prst="rect">
            <a:avLst/>
          </a:prstGeom>
          <a:noFill/>
          <a:ln>
            <a:noFill/>
          </a:ln>
        </p:spPr>
      </p:pic>
      <p:pic>
        <p:nvPicPr>
          <p:cNvPr id="276" name="Google Shape;276;p40"/>
          <p:cNvPicPr preferRelativeResize="0"/>
          <p:nvPr/>
        </p:nvPicPr>
        <p:blipFill>
          <a:blip r:embed="rId7">
            <a:alphaModFix/>
          </a:blip>
          <a:stretch>
            <a:fillRect/>
          </a:stretch>
        </p:blipFill>
        <p:spPr>
          <a:xfrm>
            <a:off x="9004525" y="-182975"/>
            <a:ext cx="177450" cy="5326474"/>
          </a:xfrm>
          <a:prstGeom prst="rect">
            <a:avLst/>
          </a:prstGeom>
          <a:noFill/>
          <a:ln>
            <a:noFill/>
          </a:ln>
        </p:spPr>
      </p:pic>
      <p:pic>
        <p:nvPicPr>
          <p:cNvPr id="277" name="Google Shape;277;p40"/>
          <p:cNvPicPr preferRelativeResize="0"/>
          <p:nvPr/>
        </p:nvPicPr>
        <p:blipFill>
          <a:blip r:embed="rId8">
            <a:alphaModFix/>
          </a:blip>
          <a:stretch>
            <a:fillRect/>
          </a:stretch>
        </p:blipFill>
        <p:spPr>
          <a:xfrm>
            <a:off x="4995874" y="1647195"/>
            <a:ext cx="3456750" cy="1236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41"/>
          <p:cNvSpPr txBox="1"/>
          <p:nvPr>
            <p:ph type="title"/>
          </p:nvPr>
        </p:nvSpPr>
        <p:spPr>
          <a:xfrm>
            <a:off x="748025" y="313575"/>
            <a:ext cx="77046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800">
                <a:latin typeface="Poppins"/>
                <a:ea typeface="Poppins"/>
                <a:cs typeface="Poppins"/>
                <a:sym typeface="Poppins"/>
              </a:rPr>
              <a:t>Modeling - Trees, Forests...Fruit?</a:t>
            </a:r>
            <a:endParaRPr sz="3800">
              <a:latin typeface="Poppins"/>
              <a:ea typeface="Poppins"/>
              <a:cs typeface="Poppins"/>
              <a:sym typeface="Poppins"/>
            </a:endParaRPr>
          </a:p>
        </p:txBody>
      </p:sp>
      <p:sp>
        <p:nvSpPr>
          <p:cNvPr id="283" name="Google Shape;283;p41"/>
          <p:cNvSpPr txBox="1"/>
          <p:nvPr>
            <p:ph idx="12" type="sldNum"/>
          </p:nvPr>
        </p:nvSpPr>
        <p:spPr>
          <a:xfrm>
            <a:off x="8663025" y="4805125"/>
            <a:ext cx="248700" cy="155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solidFill>
                  <a:schemeClr val="dk1"/>
                </a:solidFill>
                <a:latin typeface="Roboto"/>
                <a:ea typeface="Roboto"/>
                <a:cs typeface="Roboto"/>
                <a:sym typeface="Roboto"/>
              </a:rPr>
              <a:t>‹#›</a:t>
            </a:fld>
            <a:endParaRPr b="1">
              <a:solidFill>
                <a:schemeClr val="dk1"/>
              </a:solidFill>
              <a:latin typeface="Roboto"/>
              <a:ea typeface="Roboto"/>
              <a:cs typeface="Roboto"/>
              <a:sym typeface="Roboto"/>
            </a:endParaRPr>
          </a:p>
        </p:txBody>
      </p:sp>
      <p:sp>
        <p:nvSpPr>
          <p:cNvPr id="284" name="Google Shape;284;p41"/>
          <p:cNvSpPr txBox="1"/>
          <p:nvPr/>
        </p:nvSpPr>
        <p:spPr>
          <a:xfrm>
            <a:off x="851850" y="1129500"/>
            <a:ext cx="4036500" cy="20121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We tried a decision tree regressor model, and then a random forest model</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Even with feature importance extraction, these models were not giving us the heuerist values desired</a:t>
            </a:r>
            <a:endParaRPr sz="1300">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rPr lang="en" sz="1100">
                <a:solidFill>
                  <a:schemeClr val="dk1"/>
                </a:solidFill>
                <a:latin typeface="Poppins Medium"/>
                <a:ea typeface="Poppins Medium"/>
                <a:cs typeface="Poppins Medium"/>
                <a:sym typeface="Poppins Medium"/>
              </a:rPr>
              <a:t>  </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p:txBody>
      </p:sp>
      <p:pic>
        <p:nvPicPr>
          <p:cNvPr id="285" name="Google Shape;285;p41"/>
          <p:cNvPicPr preferRelativeResize="0"/>
          <p:nvPr/>
        </p:nvPicPr>
        <p:blipFill>
          <a:blip r:embed="rId4">
            <a:alphaModFix/>
          </a:blip>
          <a:stretch>
            <a:fillRect/>
          </a:stretch>
        </p:blipFill>
        <p:spPr>
          <a:xfrm>
            <a:off x="0" y="-101700"/>
            <a:ext cx="9144003" cy="228750"/>
          </a:xfrm>
          <a:prstGeom prst="rect">
            <a:avLst/>
          </a:prstGeom>
          <a:noFill/>
          <a:ln>
            <a:noFill/>
          </a:ln>
        </p:spPr>
      </p:pic>
      <p:pic>
        <p:nvPicPr>
          <p:cNvPr id="286" name="Google Shape;286;p41"/>
          <p:cNvPicPr preferRelativeResize="0"/>
          <p:nvPr/>
        </p:nvPicPr>
        <p:blipFill>
          <a:blip r:embed="rId5">
            <a:alphaModFix/>
          </a:blip>
          <a:stretch>
            <a:fillRect/>
          </a:stretch>
        </p:blipFill>
        <p:spPr>
          <a:xfrm>
            <a:off x="-3" y="0"/>
            <a:ext cx="177450" cy="5143501"/>
          </a:xfrm>
          <a:prstGeom prst="rect">
            <a:avLst/>
          </a:prstGeom>
          <a:noFill/>
          <a:ln>
            <a:noFill/>
          </a:ln>
        </p:spPr>
      </p:pic>
      <p:pic>
        <p:nvPicPr>
          <p:cNvPr id="287" name="Google Shape;287;p41"/>
          <p:cNvPicPr preferRelativeResize="0"/>
          <p:nvPr/>
        </p:nvPicPr>
        <p:blipFill>
          <a:blip r:embed="rId6">
            <a:alphaModFix/>
          </a:blip>
          <a:stretch>
            <a:fillRect/>
          </a:stretch>
        </p:blipFill>
        <p:spPr>
          <a:xfrm>
            <a:off x="88725" y="5025300"/>
            <a:ext cx="9093248" cy="155400"/>
          </a:xfrm>
          <a:prstGeom prst="rect">
            <a:avLst/>
          </a:prstGeom>
          <a:noFill/>
          <a:ln>
            <a:noFill/>
          </a:ln>
        </p:spPr>
      </p:pic>
      <p:pic>
        <p:nvPicPr>
          <p:cNvPr id="288" name="Google Shape;288;p41"/>
          <p:cNvPicPr preferRelativeResize="0"/>
          <p:nvPr/>
        </p:nvPicPr>
        <p:blipFill>
          <a:blip r:embed="rId7">
            <a:alphaModFix/>
          </a:blip>
          <a:stretch>
            <a:fillRect/>
          </a:stretch>
        </p:blipFill>
        <p:spPr>
          <a:xfrm>
            <a:off x="9004525" y="-182975"/>
            <a:ext cx="177450" cy="5326474"/>
          </a:xfrm>
          <a:prstGeom prst="rect">
            <a:avLst/>
          </a:prstGeom>
          <a:noFill/>
          <a:ln>
            <a:noFill/>
          </a:ln>
        </p:spPr>
      </p:pic>
      <p:pic>
        <p:nvPicPr>
          <p:cNvPr id="289" name="Google Shape;289;p41"/>
          <p:cNvPicPr preferRelativeResize="0"/>
          <p:nvPr/>
        </p:nvPicPr>
        <p:blipFill>
          <a:blip r:embed="rId8">
            <a:alphaModFix/>
          </a:blip>
          <a:stretch>
            <a:fillRect/>
          </a:stretch>
        </p:blipFill>
        <p:spPr>
          <a:xfrm>
            <a:off x="5566001" y="2053175"/>
            <a:ext cx="2732550" cy="2751949"/>
          </a:xfrm>
          <a:prstGeom prst="rect">
            <a:avLst/>
          </a:prstGeom>
          <a:noFill/>
          <a:ln>
            <a:noFill/>
          </a:ln>
        </p:spPr>
      </p:pic>
      <p:sp>
        <p:nvSpPr>
          <p:cNvPr id="290" name="Google Shape;290;p41"/>
          <p:cNvSpPr txBox="1"/>
          <p:nvPr/>
        </p:nvSpPr>
        <p:spPr>
          <a:xfrm>
            <a:off x="5428150" y="1414150"/>
            <a:ext cx="2794500" cy="5505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rPr lang="en" sz="1100">
                <a:solidFill>
                  <a:schemeClr val="dk1"/>
                </a:solidFill>
                <a:latin typeface="Poppins Medium"/>
                <a:ea typeface="Poppins Medium"/>
                <a:cs typeface="Poppins Medium"/>
                <a:sym typeface="Poppins Medium"/>
              </a:rPr>
              <a:t>Decision Tree ain’t cutting it</a:t>
            </a:r>
            <a:endParaRPr sz="1100">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rPr lang="en" sz="1100">
                <a:solidFill>
                  <a:schemeClr val="dk1"/>
                </a:solidFill>
                <a:latin typeface="Poppins Medium"/>
                <a:ea typeface="Poppins Medium"/>
                <a:cs typeface="Poppins Medium"/>
                <a:sym typeface="Poppins Medium"/>
              </a:rPr>
              <a:t>  </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p:txBody>
      </p:sp>
      <p:pic>
        <p:nvPicPr>
          <p:cNvPr id="291" name="Google Shape;291;p41"/>
          <p:cNvPicPr preferRelativeResize="0"/>
          <p:nvPr/>
        </p:nvPicPr>
        <p:blipFill rotWithShape="1">
          <a:blip r:embed="rId9">
            <a:alphaModFix/>
          </a:blip>
          <a:srcRect b="4406" l="0" r="0" t="0"/>
          <a:stretch/>
        </p:blipFill>
        <p:spPr>
          <a:xfrm>
            <a:off x="1133325" y="3091575"/>
            <a:ext cx="3476801" cy="1087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42"/>
          <p:cNvSpPr txBox="1"/>
          <p:nvPr>
            <p:ph type="title"/>
          </p:nvPr>
        </p:nvSpPr>
        <p:spPr>
          <a:xfrm>
            <a:off x="748025" y="313575"/>
            <a:ext cx="77046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latin typeface="Poppins"/>
                <a:ea typeface="Poppins"/>
                <a:cs typeface="Poppins"/>
                <a:sym typeface="Poppins"/>
              </a:rPr>
              <a:t>Modeling - Classification </a:t>
            </a:r>
            <a:endParaRPr sz="3500">
              <a:latin typeface="Poppins"/>
              <a:ea typeface="Poppins"/>
              <a:cs typeface="Poppins"/>
              <a:sym typeface="Poppins"/>
            </a:endParaRPr>
          </a:p>
        </p:txBody>
      </p:sp>
      <p:sp>
        <p:nvSpPr>
          <p:cNvPr id="297" name="Google Shape;297;p42"/>
          <p:cNvSpPr txBox="1"/>
          <p:nvPr>
            <p:ph idx="12" type="sldNum"/>
          </p:nvPr>
        </p:nvSpPr>
        <p:spPr>
          <a:xfrm>
            <a:off x="8663025" y="4805125"/>
            <a:ext cx="248700" cy="155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solidFill>
                  <a:schemeClr val="dk1"/>
                </a:solidFill>
                <a:latin typeface="Roboto"/>
                <a:ea typeface="Roboto"/>
                <a:cs typeface="Roboto"/>
                <a:sym typeface="Roboto"/>
              </a:rPr>
              <a:t>‹#›</a:t>
            </a:fld>
            <a:endParaRPr b="1">
              <a:solidFill>
                <a:schemeClr val="dk1"/>
              </a:solidFill>
              <a:latin typeface="Roboto"/>
              <a:ea typeface="Roboto"/>
              <a:cs typeface="Roboto"/>
              <a:sym typeface="Roboto"/>
            </a:endParaRPr>
          </a:p>
        </p:txBody>
      </p:sp>
      <p:pic>
        <p:nvPicPr>
          <p:cNvPr id="298" name="Google Shape;298;p42"/>
          <p:cNvPicPr preferRelativeResize="0"/>
          <p:nvPr/>
        </p:nvPicPr>
        <p:blipFill>
          <a:blip r:embed="rId4">
            <a:alphaModFix/>
          </a:blip>
          <a:stretch>
            <a:fillRect/>
          </a:stretch>
        </p:blipFill>
        <p:spPr>
          <a:xfrm>
            <a:off x="0" y="-101700"/>
            <a:ext cx="9144003" cy="228750"/>
          </a:xfrm>
          <a:prstGeom prst="rect">
            <a:avLst/>
          </a:prstGeom>
          <a:noFill/>
          <a:ln>
            <a:noFill/>
          </a:ln>
        </p:spPr>
      </p:pic>
      <p:pic>
        <p:nvPicPr>
          <p:cNvPr id="299" name="Google Shape;299;p42"/>
          <p:cNvPicPr preferRelativeResize="0"/>
          <p:nvPr/>
        </p:nvPicPr>
        <p:blipFill>
          <a:blip r:embed="rId5">
            <a:alphaModFix/>
          </a:blip>
          <a:stretch>
            <a:fillRect/>
          </a:stretch>
        </p:blipFill>
        <p:spPr>
          <a:xfrm>
            <a:off x="-3" y="0"/>
            <a:ext cx="177450" cy="5143501"/>
          </a:xfrm>
          <a:prstGeom prst="rect">
            <a:avLst/>
          </a:prstGeom>
          <a:noFill/>
          <a:ln>
            <a:noFill/>
          </a:ln>
        </p:spPr>
      </p:pic>
      <p:pic>
        <p:nvPicPr>
          <p:cNvPr id="300" name="Google Shape;300;p42"/>
          <p:cNvPicPr preferRelativeResize="0"/>
          <p:nvPr/>
        </p:nvPicPr>
        <p:blipFill>
          <a:blip r:embed="rId6">
            <a:alphaModFix/>
          </a:blip>
          <a:stretch>
            <a:fillRect/>
          </a:stretch>
        </p:blipFill>
        <p:spPr>
          <a:xfrm>
            <a:off x="88725" y="5025300"/>
            <a:ext cx="9093248" cy="155400"/>
          </a:xfrm>
          <a:prstGeom prst="rect">
            <a:avLst/>
          </a:prstGeom>
          <a:noFill/>
          <a:ln>
            <a:noFill/>
          </a:ln>
        </p:spPr>
      </p:pic>
      <p:pic>
        <p:nvPicPr>
          <p:cNvPr id="301" name="Google Shape;301;p42"/>
          <p:cNvPicPr preferRelativeResize="0"/>
          <p:nvPr/>
        </p:nvPicPr>
        <p:blipFill>
          <a:blip r:embed="rId7">
            <a:alphaModFix/>
          </a:blip>
          <a:stretch>
            <a:fillRect/>
          </a:stretch>
        </p:blipFill>
        <p:spPr>
          <a:xfrm>
            <a:off x="9004525" y="-182975"/>
            <a:ext cx="177450" cy="5326474"/>
          </a:xfrm>
          <a:prstGeom prst="rect">
            <a:avLst/>
          </a:prstGeom>
          <a:noFill/>
          <a:ln>
            <a:noFill/>
          </a:ln>
        </p:spPr>
      </p:pic>
      <p:pic>
        <p:nvPicPr>
          <p:cNvPr id="302" name="Google Shape;302;p42"/>
          <p:cNvPicPr preferRelativeResize="0"/>
          <p:nvPr/>
        </p:nvPicPr>
        <p:blipFill>
          <a:blip r:embed="rId8">
            <a:alphaModFix/>
          </a:blip>
          <a:stretch>
            <a:fillRect/>
          </a:stretch>
        </p:blipFill>
        <p:spPr>
          <a:xfrm>
            <a:off x="5680692" y="909238"/>
            <a:ext cx="2114676" cy="829550"/>
          </a:xfrm>
          <a:prstGeom prst="rect">
            <a:avLst/>
          </a:prstGeom>
          <a:noFill/>
          <a:ln>
            <a:noFill/>
          </a:ln>
        </p:spPr>
      </p:pic>
      <p:pic>
        <p:nvPicPr>
          <p:cNvPr id="303" name="Google Shape;303;p42"/>
          <p:cNvPicPr preferRelativeResize="0"/>
          <p:nvPr/>
        </p:nvPicPr>
        <p:blipFill>
          <a:blip r:embed="rId9">
            <a:alphaModFix/>
          </a:blip>
          <a:stretch>
            <a:fillRect/>
          </a:stretch>
        </p:blipFill>
        <p:spPr>
          <a:xfrm>
            <a:off x="5609150" y="2150937"/>
            <a:ext cx="2257800" cy="944445"/>
          </a:xfrm>
          <a:prstGeom prst="rect">
            <a:avLst/>
          </a:prstGeom>
          <a:noFill/>
          <a:ln>
            <a:noFill/>
          </a:ln>
        </p:spPr>
      </p:pic>
      <p:sp>
        <p:nvSpPr>
          <p:cNvPr id="304" name="Google Shape;304;p42"/>
          <p:cNvSpPr txBox="1"/>
          <p:nvPr/>
        </p:nvSpPr>
        <p:spPr>
          <a:xfrm>
            <a:off x="5609150" y="3613350"/>
            <a:ext cx="2257800" cy="3540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Poppins"/>
                <a:ea typeface="Poppins"/>
                <a:cs typeface="Poppins"/>
                <a:sym typeface="Poppins"/>
              </a:rPr>
              <a:t>Accuracy score of </a:t>
            </a:r>
            <a:r>
              <a:rPr b="1" lang="en" sz="1100">
                <a:latin typeface="Poppins"/>
                <a:ea typeface="Poppins"/>
                <a:cs typeface="Poppins"/>
                <a:sym typeface="Poppins"/>
              </a:rPr>
              <a:t>.9915??</a:t>
            </a:r>
            <a:endParaRPr b="1" sz="1100">
              <a:latin typeface="Poppins"/>
              <a:ea typeface="Poppins"/>
              <a:cs typeface="Poppins"/>
              <a:sym typeface="Poppins"/>
            </a:endParaRPr>
          </a:p>
        </p:txBody>
      </p:sp>
      <p:sp>
        <p:nvSpPr>
          <p:cNvPr id="305" name="Google Shape;305;p42"/>
          <p:cNvSpPr/>
          <p:nvPr/>
        </p:nvSpPr>
        <p:spPr>
          <a:xfrm>
            <a:off x="6613700" y="4052301"/>
            <a:ext cx="248700" cy="3201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2"/>
          <p:cNvSpPr/>
          <p:nvPr/>
        </p:nvSpPr>
        <p:spPr>
          <a:xfrm>
            <a:off x="6613700" y="3183150"/>
            <a:ext cx="248700" cy="3540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2"/>
          <p:cNvSpPr/>
          <p:nvPr/>
        </p:nvSpPr>
        <p:spPr>
          <a:xfrm>
            <a:off x="6613663" y="1809900"/>
            <a:ext cx="248700" cy="3201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2"/>
          <p:cNvSpPr txBox="1"/>
          <p:nvPr/>
        </p:nvSpPr>
        <p:spPr>
          <a:xfrm>
            <a:off x="553425" y="1218100"/>
            <a:ext cx="4319700" cy="3706200"/>
          </a:xfrm>
          <a:prstGeom prst="rect">
            <a:avLst/>
          </a:prstGeom>
          <a:noFill/>
          <a:ln>
            <a:noFill/>
          </a:ln>
        </p:spPr>
        <p:txBody>
          <a:bodyPr anchorCtr="0" anchor="t" bIns="91425" lIns="91425" spcFirstLastPara="1" rIns="91425" wrap="square" tIns="91425">
            <a:noAutofit/>
          </a:bodyPr>
          <a:lstStyle/>
          <a:p>
            <a:pPr indent="-311150" lvl="0" marL="914400" rtl="0" algn="l">
              <a:lnSpc>
                <a:spcPct val="100000"/>
              </a:lnSpc>
              <a:spcBef>
                <a:spcPts val="0"/>
              </a:spcBef>
              <a:spcAft>
                <a:spcPts val="0"/>
              </a:spcAft>
              <a:buClr>
                <a:schemeClr val="dk1"/>
              </a:buClr>
              <a:buSzPts val="1300"/>
              <a:buFont typeface="Poppins Medium"/>
              <a:buAutoNum type="arabicPeriod"/>
            </a:pPr>
            <a:r>
              <a:rPr lang="en" sz="1300">
                <a:solidFill>
                  <a:schemeClr val="dk1"/>
                </a:solidFill>
                <a:latin typeface="Poppins Medium"/>
                <a:ea typeface="Poppins Medium"/>
                <a:cs typeface="Poppins Medium"/>
                <a:sym typeface="Poppins Medium"/>
              </a:rPr>
              <a:t>First we tried 4 classes: ‘low’, ‘medium’, ‘high’, ‘super high’</a:t>
            </a:r>
            <a:endParaRPr sz="1300">
              <a:solidFill>
                <a:schemeClr val="dk1"/>
              </a:solidFill>
              <a:latin typeface="Poppins Medium"/>
              <a:ea typeface="Poppins Medium"/>
              <a:cs typeface="Poppins Medium"/>
              <a:sym typeface="Poppins Medium"/>
            </a:endParaRPr>
          </a:p>
          <a:p>
            <a:pPr indent="-311150" lvl="0" marL="914400" rtl="0" algn="l">
              <a:lnSpc>
                <a:spcPct val="100000"/>
              </a:lnSpc>
              <a:spcBef>
                <a:spcPts val="0"/>
              </a:spcBef>
              <a:spcAft>
                <a:spcPts val="0"/>
              </a:spcAft>
              <a:buClr>
                <a:schemeClr val="dk1"/>
              </a:buClr>
              <a:buSzPts val="1300"/>
              <a:buFont typeface="Poppins Medium"/>
              <a:buAutoNum type="arabicPeriod"/>
            </a:pPr>
            <a:r>
              <a:rPr lang="en" sz="1300">
                <a:solidFill>
                  <a:schemeClr val="dk1"/>
                </a:solidFill>
                <a:latin typeface="Poppins Medium"/>
                <a:ea typeface="Poppins Medium"/>
                <a:cs typeface="Poppins Medium"/>
                <a:sym typeface="Poppins Medium"/>
              </a:rPr>
              <a:t>Model was not able to predict ‘super high’ at all, so we binned by 3 classes: ‘low’, ‘med’, ‘high’</a:t>
            </a:r>
            <a:endParaRPr sz="1300">
              <a:solidFill>
                <a:schemeClr val="dk1"/>
              </a:solidFill>
              <a:latin typeface="Poppins Medium"/>
              <a:ea typeface="Poppins Medium"/>
              <a:cs typeface="Poppins Medium"/>
              <a:sym typeface="Poppins Medium"/>
            </a:endParaRPr>
          </a:p>
          <a:p>
            <a:pPr indent="-311150" lvl="1" marL="1371600" rtl="0" algn="l">
              <a:lnSpc>
                <a:spcPct val="100000"/>
              </a:lnSpc>
              <a:spcBef>
                <a:spcPts val="0"/>
              </a:spcBef>
              <a:spcAft>
                <a:spcPts val="0"/>
              </a:spcAft>
              <a:buClr>
                <a:schemeClr val="dk1"/>
              </a:buClr>
              <a:buSzPts val="1300"/>
              <a:buFont typeface="Poppins Medium"/>
              <a:buAutoNum type="alphaLcPeriod"/>
            </a:pPr>
            <a:r>
              <a:rPr lang="en" sz="1300">
                <a:solidFill>
                  <a:schemeClr val="dk1"/>
                </a:solidFill>
                <a:latin typeface="Poppins Medium"/>
                <a:ea typeface="Poppins Medium"/>
                <a:cs typeface="Poppins Medium"/>
                <a:sym typeface="Poppins Medium"/>
              </a:rPr>
              <a:t>We also balanced classes via Imbalanced learn library </a:t>
            </a:r>
            <a:endParaRPr sz="1300">
              <a:solidFill>
                <a:schemeClr val="dk1"/>
              </a:solidFill>
              <a:latin typeface="Poppins Medium"/>
              <a:ea typeface="Poppins Medium"/>
              <a:cs typeface="Poppins Medium"/>
              <a:sym typeface="Poppins Medium"/>
            </a:endParaRPr>
          </a:p>
          <a:p>
            <a:pPr indent="-311150" lvl="0" marL="914400" rtl="0" algn="l">
              <a:lnSpc>
                <a:spcPct val="100000"/>
              </a:lnSpc>
              <a:spcBef>
                <a:spcPts val="0"/>
              </a:spcBef>
              <a:spcAft>
                <a:spcPts val="0"/>
              </a:spcAft>
              <a:buClr>
                <a:schemeClr val="dk1"/>
              </a:buClr>
              <a:buSzPts val="1300"/>
              <a:buFont typeface="Poppins Medium"/>
              <a:buAutoNum type="arabicPeriod"/>
            </a:pPr>
            <a:r>
              <a:rPr lang="en" sz="1300">
                <a:solidFill>
                  <a:schemeClr val="dk1"/>
                </a:solidFill>
                <a:latin typeface="Poppins Medium"/>
                <a:ea typeface="Poppins Medium"/>
                <a:cs typeface="Poppins Medium"/>
                <a:sym typeface="Poppins Medium"/>
              </a:rPr>
              <a:t>Because KNNs are sensitive to scale </a:t>
            </a:r>
            <a:r>
              <a:rPr i="1" lang="en" sz="1300">
                <a:solidFill>
                  <a:schemeClr val="dk1"/>
                </a:solidFill>
                <a:latin typeface="Poppins Medium"/>
                <a:ea typeface="Poppins Medium"/>
                <a:cs typeface="Poppins Medium"/>
                <a:sym typeface="Poppins Medium"/>
              </a:rPr>
              <a:t>and</a:t>
            </a:r>
            <a:r>
              <a:rPr lang="en" sz="1300">
                <a:solidFill>
                  <a:schemeClr val="dk1"/>
                </a:solidFill>
                <a:latin typeface="Poppins Medium"/>
                <a:ea typeface="Poppins Medium"/>
                <a:cs typeface="Poppins Medium"/>
                <a:sym typeface="Poppins Medium"/>
              </a:rPr>
              <a:t> irrelevant features, we used standard scaler and feature engineered to include only the most important features in our x</a:t>
            </a:r>
            <a:endParaRPr sz="1300">
              <a:solidFill>
                <a:schemeClr val="dk1"/>
              </a:solidFill>
              <a:latin typeface="Poppins Medium"/>
              <a:ea typeface="Poppins Medium"/>
              <a:cs typeface="Poppins Medium"/>
              <a:sym typeface="Poppins Medium"/>
            </a:endParaRPr>
          </a:p>
          <a:p>
            <a:pPr indent="-311150" lvl="1" marL="1371600" rtl="0" algn="l">
              <a:lnSpc>
                <a:spcPct val="100000"/>
              </a:lnSpc>
              <a:spcBef>
                <a:spcPts val="0"/>
              </a:spcBef>
              <a:spcAft>
                <a:spcPts val="0"/>
              </a:spcAft>
              <a:buClr>
                <a:schemeClr val="dk1"/>
              </a:buClr>
              <a:buSzPts val="1300"/>
              <a:buFont typeface="Poppins Medium"/>
              <a:buAutoNum type="alphaLcPeriod"/>
            </a:pPr>
            <a:r>
              <a:rPr lang="en" sz="1300">
                <a:solidFill>
                  <a:schemeClr val="dk1"/>
                </a:solidFill>
                <a:latin typeface="Poppins Medium"/>
                <a:ea typeface="Poppins Medium"/>
                <a:cs typeface="Poppins Medium"/>
                <a:sym typeface="Poppins Medium"/>
              </a:rPr>
              <a:t>Acousticness</a:t>
            </a:r>
            <a:endParaRPr sz="1300">
              <a:solidFill>
                <a:schemeClr val="dk1"/>
              </a:solidFill>
              <a:latin typeface="Poppins Medium"/>
              <a:ea typeface="Poppins Medium"/>
              <a:cs typeface="Poppins Medium"/>
              <a:sym typeface="Poppins Medium"/>
            </a:endParaRPr>
          </a:p>
          <a:p>
            <a:pPr indent="-311150" lvl="1" marL="1371600" rtl="0" algn="l">
              <a:lnSpc>
                <a:spcPct val="100000"/>
              </a:lnSpc>
              <a:spcBef>
                <a:spcPts val="0"/>
              </a:spcBef>
              <a:spcAft>
                <a:spcPts val="0"/>
              </a:spcAft>
              <a:buClr>
                <a:schemeClr val="dk1"/>
              </a:buClr>
              <a:buSzPts val="1300"/>
              <a:buFont typeface="Poppins Medium"/>
              <a:buAutoNum type="alphaLcPeriod"/>
            </a:pPr>
            <a:r>
              <a:rPr lang="en" sz="1300">
                <a:solidFill>
                  <a:schemeClr val="dk1"/>
                </a:solidFill>
                <a:latin typeface="Poppins Medium"/>
                <a:ea typeface="Poppins Medium"/>
                <a:cs typeface="Poppins Medium"/>
                <a:sym typeface="Poppins Medium"/>
              </a:rPr>
              <a:t>Loudness</a:t>
            </a:r>
            <a:endParaRPr sz="1300">
              <a:solidFill>
                <a:schemeClr val="dk1"/>
              </a:solidFill>
              <a:latin typeface="Poppins Medium"/>
              <a:ea typeface="Poppins Medium"/>
              <a:cs typeface="Poppins Medium"/>
              <a:sym typeface="Poppins Medium"/>
            </a:endParaRPr>
          </a:p>
          <a:p>
            <a:pPr indent="-311150" lvl="1" marL="1371600" rtl="0" algn="l">
              <a:lnSpc>
                <a:spcPct val="100000"/>
              </a:lnSpc>
              <a:spcBef>
                <a:spcPts val="0"/>
              </a:spcBef>
              <a:spcAft>
                <a:spcPts val="0"/>
              </a:spcAft>
              <a:buClr>
                <a:schemeClr val="dk1"/>
              </a:buClr>
              <a:buSzPts val="1300"/>
              <a:buFont typeface="Poppins Medium"/>
              <a:buAutoNum type="alphaLcPeriod"/>
            </a:pPr>
            <a:r>
              <a:rPr lang="en" sz="1300">
                <a:solidFill>
                  <a:schemeClr val="dk1"/>
                </a:solidFill>
                <a:latin typeface="Poppins Medium"/>
                <a:ea typeface="Poppins Medium"/>
                <a:cs typeface="Poppins Medium"/>
                <a:sym typeface="Poppins Medium"/>
              </a:rPr>
              <a:t>Instrumentalness</a:t>
            </a:r>
            <a:endParaRPr sz="1300">
              <a:solidFill>
                <a:schemeClr val="dk1"/>
              </a:solidFill>
              <a:latin typeface="Poppins Medium"/>
              <a:ea typeface="Poppins Medium"/>
              <a:cs typeface="Poppins Medium"/>
              <a:sym typeface="Poppins Medium"/>
            </a:endParaRPr>
          </a:p>
          <a:p>
            <a:pPr indent="-311150" lvl="1" marL="1371600" rtl="0" algn="l">
              <a:lnSpc>
                <a:spcPct val="100000"/>
              </a:lnSpc>
              <a:spcBef>
                <a:spcPts val="0"/>
              </a:spcBef>
              <a:spcAft>
                <a:spcPts val="0"/>
              </a:spcAft>
              <a:buClr>
                <a:schemeClr val="dk1"/>
              </a:buClr>
              <a:buSzPts val="1300"/>
              <a:buFont typeface="Poppins Medium"/>
              <a:buAutoNum type="alphaLcPeriod"/>
            </a:pPr>
            <a:r>
              <a:rPr lang="en" sz="1300">
                <a:solidFill>
                  <a:schemeClr val="dk1"/>
                </a:solidFill>
                <a:latin typeface="Poppins Medium"/>
                <a:ea typeface="Poppins Medium"/>
                <a:cs typeface="Poppins Medium"/>
                <a:sym typeface="Poppins Medium"/>
              </a:rPr>
              <a:t>Energy</a:t>
            </a:r>
            <a:endParaRPr sz="1300">
              <a:solidFill>
                <a:schemeClr val="dk1"/>
              </a:solidFill>
              <a:latin typeface="Poppins Medium"/>
              <a:ea typeface="Poppins Medium"/>
              <a:cs typeface="Poppins Medium"/>
              <a:sym typeface="Poppins Medium"/>
            </a:endParaRPr>
          </a:p>
          <a:p>
            <a:pPr indent="0" lvl="0" marL="914400" rtl="0" algn="l">
              <a:spcBef>
                <a:spcPts val="0"/>
              </a:spcBef>
              <a:spcAft>
                <a:spcPts val="0"/>
              </a:spcAft>
              <a:buNone/>
            </a:pPr>
            <a:r>
              <a:t/>
            </a:r>
            <a:endParaRPr sz="1200">
              <a:solidFill>
                <a:schemeClr val="dk1"/>
              </a:solidFill>
              <a:latin typeface="Poppins"/>
              <a:ea typeface="Poppins"/>
              <a:cs typeface="Poppins"/>
              <a:sym typeface="Poppins"/>
            </a:endParaRPr>
          </a:p>
          <a:p>
            <a:pPr indent="0" lvl="0" marL="0" rtl="0" algn="l">
              <a:lnSpc>
                <a:spcPct val="100000"/>
              </a:lnSpc>
              <a:spcBef>
                <a:spcPts val="0"/>
              </a:spcBef>
              <a:spcAft>
                <a:spcPts val="0"/>
              </a:spcAft>
              <a:buNone/>
            </a:pPr>
            <a:r>
              <a:t/>
            </a:r>
            <a:endParaRPr sz="12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rPr lang="en" sz="1300">
                <a:solidFill>
                  <a:schemeClr val="dk1"/>
                </a:solidFill>
                <a:latin typeface="Poppins Medium"/>
                <a:ea typeface="Poppins Medium"/>
                <a:cs typeface="Poppins Medium"/>
                <a:sym typeface="Poppins Medium"/>
              </a:rPr>
              <a:t>  </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p:txBody>
      </p:sp>
      <p:sp>
        <p:nvSpPr>
          <p:cNvPr id="309" name="Google Shape;309;p42"/>
          <p:cNvSpPr txBox="1"/>
          <p:nvPr/>
        </p:nvSpPr>
        <p:spPr>
          <a:xfrm>
            <a:off x="5609125" y="4457350"/>
            <a:ext cx="2257800" cy="3540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Poppins"/>
                <a:ea typeface="Poppins"/>
                <a:cs typeface="Poppins"/>
                <a:sym typeface="Poppins"/>
              </a:rPr>
              <a:t>Overfitting??</a:t>
            </a:r>
            <a:endParaRPr b="1" sz="1100">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43"/>
          <p:cNvSpPr txBox="1"/>
          <p:nvPr>
            <p:ph type="title"/>
          </p:nvPr>
        </p:nvSpPr>
        <p:spPr>
          <a:xfrm>
            <a:off x="748025" y="313575"/>
            <a:ext cx="77046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400">
                <a:latin typeface="Poppins"/>
                <a:ea typeface="Poppins"/>
                <a:cs typeface="Poppins"/>
                <a:sym typeface="Poppins"/>
              </a:rPr>
              <a:t>Modeling - Hyperparameter tuning</a:t>
            </a:r>
            <a:endParaRPr sz="3400">
              <a:latin typeface="Poppins"/>
              <a:ea typeface="Poppins"/>
              <a:cs typeface="Poppins"/>
              <a:sym typeface="Poppins"/>
            </a:endParaRPr>
          </a:p>
        </p:txBody>
      </p:sp>
      <p:sp>
        <p:nvSpPr>
          <p:cNvPr id="315" name="Google Shape;315;p43"/>
          <p:cNvSpPr txBox="1"/>
          <p:nvPr>
            <p:ph idx="12" type="sldNum"/>
          </p:nvPr>
        </p:nvSpPr>
        <p:spPr>
          <a:xfrm>
            <a:off x="8663025" y="4805125"/>
            <a:ext cx="248700" cy="155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solidFill>
                  <a:schemeClr val="dk1"/>
                </a:solidFill>
                <a:latin typeface="Roboto"/>
                <a:ea typeface="Roboto"/>
                <a:cs typeface="Roboto"/>
                <a:sym typeface="Roboto"/>
              </a:rPr>
              <a:t>‹#›</a:t>
            </a:fld>
            <a:endParaRPr b="1">
              <a:solidFill>
                <a:schemeClr val="dk1"/>
              </a:solidFill>
              <a:latin typeface="Roboto"/>
              <a:ea typeface="Roboto"/>
              <a:cs typeface="Roboto"/>
              <a:sym typeface="Roboto"/>
            </a:endParaRPr>
          </a:p>
        </p:txBody>
      </p:sp>
      <p:sp>
        <p:nvSpPr>
          <p:cNvPr id="316" name="Google Shape;316;p43"/>
          <p:cNvSpPr txBox="1"/>
          <p:nvPr/>
        </p:nvSpPr>
        <p:spPr>
          <a:xfrm>
            <a:off x="415825" y="1129500"/>
            <a:ext cx="3624600" cy="35331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Train, test, split with test_size = .3</a:t>
            </a:r>
            <a:endParaRPr sz="13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To tune further, we wanted to find an optimal K value</a:t>
            </a:r>
            <a:endParaRPr sz="1300">
              <a:solidFill>
                <a:schemeClr val="dk1"/>
              </a:solidFill>
              <a:latin typeface="Poppins Medium"/>
              <a:ea typeface="Poppins Medium"/>
              <a:cs typeface="Poppins Medium"/>
              <a:sym typeface="Poppins Medium"/>
            </a:endParaRPr>
          </a:p>
          <a:p>
            <a:pPr indent="-311150" lvl="1" marL="9144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For loops </a:t>
            </a:r>
            <a:r>
              <a:rPr lang="en" sz="1300">
                <a:solidFill>
                  <a:schemeClr val="dk1"/>
                </a:solidFill>
                <a:latin typeface="Roboto"/>
                <a:ea typeface="Roboto"/>
                <a:cs typeface="Roboto"/>
                <a:sym typeface="Roboto"/>
              </a:rPr>
              <a:t>😫 </a:t>
            </a:r>
            <a:endParaRPr sz="1300">
              <a:solidFill>
                <a:schemeClr val="dk1"/>
              </a:solidFill>
              <a:latin typeface="Roboto"/>
              <a:ea typeface="Roboto"/>
              <a:cs typeface="Roboto"/>
              <a:sym typeface="Roboto"/>
            </a:endParaRPr>
          </a:p>
          <a:p>
            <a:pPr indent="-311150" lvl="1" marL="9144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Grid Search also </a:t>
            </a:r>
            <a:r>
              <a:rPr lang="en" sz="1300">
                <a:solidFill>
                  <a:schemeClr val="dk1"/>
                </a:solidFill>
                <a:latin typeface="Roboto"/>
                <a:ea typeface="Roboto"/>
                <a:cs typeface="Roboto"/>
                <a:sym typeface="Roboto"/>
              </a:rPr>
              <a:t>😫</a:t>
            </a:r>
            <a:endParaRPr sz="1300">
              <a:solidFill>
                <a:schemeClr val="dk1"/>
              </a:solidFill>
              <a:latin typeface="Roboto"/>
              <a:ea typeface="Roboto"/>
              <a:cs typeface="Roboto"/>
              <a:sym typeface="Roboto"/>
            </a:endParaRPr>
          </a:p>
          <a:p>
            <a:pPr indent="-311150" lvl="1" marL="914400" rtl="0" algn="l">
              <a:spcBef>
                <a:spcPts val="0"/>
              </a:spcBef>
              <a:spcAft>
                <a:spcPts val="0"/>
              </a:spcAft>
              <a:buClr>
                <a:schemeClr val="dk1"/>
              </a:buClr>
              <a:buSzPts val="1300"/>
              <a:buFont typeface="Roboto"/>
              <a:buChar char="○"/>
            </a:pPr>
            <a:r>
              <a:rPr lang="en" sz="1300">
                <a:solidFill>
                  <a:schemeClr val="dk1"/>
                </a:solidFill>
                <a:latin typeface="Poppins Medium"/>
                <a:ea typeface="Poppins Medium"/>
                <a:cs typeface="Poppins Medium"/>
                <a:sym typeface="Poppins Medium"/>
              </a:rPr>
              <a:t>Random Search </a:t>
            </a:r>
            <a:r>
              <a:rPr lang="en" sz="1300">
                <a:solidFill>
                  <a:srgbClr val="202124"/>
                </a:solidFill>
                <a:latin typeface="Roboto"/>
                <a:ea typeface="Roboto"/>
                <a:cs typeface="Roboto"/>
                <a:sym typeface="Roboto"/>
              </a:rPr>
              <a:t>😎</a:t>
            </a:r>
            <a:endParaRPr sz="1300">
              <a:solidFill>
                <a:srgbClr val="202124"/>
              </a:solidFill>
              <a:latin typeface="Poppins"/>
              <a:ea typeface="Poppins"/>
              <a:cs typeface="Poppins"/>
              <a:sym typeface="Poppins"/>
            </a:endParaRPr>
          </a:p>
          <a:p>
            <a:pPr indent="-311150" lvl="2" marL="13716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Best n_neighbors = 3</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p:txBody>
      </p:sp>
      <p:pic>
        <p:nvPicPr>
          <p:cNvPr id="317" name="Google Shape;317;p43"/>
          <p:cNvPicPr preferRelativeResize="0"/>
          <p:nvPr/>
        </p:nvPicPr>
        <p:blipFill>
          <a:blip r:embed="rId4">
            <a:alphaModFix/>
          </a:blip>
          <a:stretch>
            <a:fillRect/>
          </a:stretch>
        </p:blipFill>
        <p:spPr>
          <a:xfrm>
            <a:off x="0" y="-101700"/>
            <a:ext cx="9144003" cy="228750"/>
          </a:xfrm>
          <a:prstGeom prst="rect">
            <a:avLst/>
          </a:prstGeom>
          <a:noFill/>
          <a:ln>
            <a:noFill/>
          </a:ln>
        </p:spPr>
      </p:pic>
      <p:pic>
        <p:nvPicPr>
          <p:cNvPr id="318" name="Google Shape;318;p43"/>
          <p:cNvPicPr preferRelativeResize="0"/>
          <p:nvPr/>
        </p:nvPicPr>
        <p:blipFill>
          <a:blip r:embed="rId5">
            <a:alphaModFix/>
          </a:blip>
          <a:stretch>
            <a:fillRect/>
          </a:stretch>
        </p:blipFill>
        <p:spPr>
          <a:xfrm>
            <a:off x="-3" y="0"/>
            <a:ext cx="177450" cy="5143501"/>
          </a:xfrm>
          <a:prstGeom prst="rect">
            <a:avLst/>
          </a:prstGeom>
          <a:noFill/>
          <a:ln>
            <a:noFill/>
          </a:ln>
        </p:spPr>
      </p:pic>
      <p:pic>
        <p:nvPicPr>
          <p:cNvPr id="319" name="Google Shape;319;p43"/>
          <p:cNvPicPr preferRelativeResize="0"/>
          <p:nvPr/>
        </p:nvPicPr>
        <p:blipFill>
          <a:blip r:embed="rId6">
            <a:alphaModFix/>
          </a:blip>
          <a:stretch>
            <a:fillRect/>
          </a:stretch>
        </p:blipFill>
        <p:spPr>
          <a:xfrm>
            <a:off x="88725" y="5025300"/>
            <a:ext cx="9093248" cy="155400"/>
          </a:xfrm>
          <a:prstGeom prst="rect">
            <a:avLst/>
          </a:prstGeom>
          <a:noFill/>
          <a:ln>
            <a:noFill/>
          </a:ln>
        </p:spPr>
      </p:pic>
      <p:pic>
        <p:nvPicPr>
          <p:cNvPr id="320" name="Google Shape;320;p43"/>
          <p:cNvPicPr preferRelativeResize="0"/>
          <p:nvPr/>
        </p:nvPicPr>
        <p:blipFill>
          <a:blip r:embed="rId7">
            <a:alphaModFix/>
          </a:blip>
          <a:stretch>
            <a:fillRect/>
          </a:stretch>
        </p:blipFill>
        <p:spPr>
          <a:xfrm>
            <a:off x="9004525" y="-182975"/>
            <a:ext cx="177450" cy="5326474"/>
          </a:xfrm>
          <a:prstGeom prst="rect">
            <a:avLst/>
          </a:prstGeom>
          <a:noFill/>
          <a:ln>
            <a:noFill/>
          </a:ln>
        </p:spPr>
      </p:pic>
      <p:pic>
        <p:nvPicPr>
          <p:cNvPr id="321" name="Google Shape;321;p43"/>
          <p:cNvPicPr preferRelativeResize="0"/>
          <p:nvPr/>
        </p:nvPicPr>
        <p:blipFill rotWithShape="1">
          <a:blip r:embed="rId8">
            <a:alphaModFix/>
          </a:blip>
          <a:srcRect b="0" l="1283" r="0" t="0"/>
          <a:stretch/>
        </p:blipFill>
        <p:spPr>
          <a:xfrm>
            <a:off x="4349713" y="1667563"/>
            <a:ext cx="4345501" cy="2456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26"/>
          <p:cNvSpPr txBox="1"/>
          <p:nvPr>
            <p:ph type="title"/>
          </p:nvPr>
        </p:nvSpPr>
        <p:spPr>
          <a:xfrm>
            <a:off x="748023" y="313563"/>
            <a:ext cx="47838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5000">
                <a:latin typeface="Poppins"/>
                <a:ea typeface="Poppins"/>
                <a:cs typeface="Poppins"/>
                <a:sym typeface="Poppins"/>
              </a:rPr>
              <a:t>Agenda</a:t>
            </a:r>
            <a:endParaRPr sz="5000">
              <a:latin typeface="Poppins"/>
              <a:ea typeface="Poppins"/>
              <a:cs typeface="Poppins"/>
              <a:sym typeface="Poppins"/>
            </a:endParaRPr>
          </a:p>
        </p:txBody>
      </p:sp>
      <p:sp>
        <p:nvSpPr>
          <p:cNvPr id="111" name="Google Shape;111;p26"/>
          <p:cNvSpPr txBox="1"/>
          <p:nvPr>
            <p:ph idx="12" type="sldNum"/>
          </p:nvPr>
        </p:nvSpPr>
        <p:spPr>
          <a:xfrm>
            <a:off x="8663025" y="4805125"/>
            <a:ext cx="248700" cy="155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solidFill>
                  <a:schemeClr val="dk1"/>
                </a:solidFill>
                <a:latin typeface="Roboto"/>
                <a:ea typeface="Roboto"/>
                <a:cs typeface="Roboto"/>
                <a:sym typeface="Roboto"/>
              </a:rPr>
              <a:t>‹#›</a:t>
            </a:fld>
            <a:endParaRPr b="1">
              <a:solidFill>
                <a:schemeClr val="dk1"/>
              </a:solidFill>
              <a:latin typeface="Roboto"/>
              <a:ea typeface="Roboto"/>
              <a:cs typeface="Roboto"/>
              <a:sym typeface="Roboto"/>
            </a:endParaRPr>
          </a:p>
        </p:txBody>
      </p:sp>
      <p:sp>
        <p:nvSpPr>
          <p:cNvPr id="112" name="Google Shape;112;p26"/>
          <p:cNvSpPr txBox="1"/>
          <p:nvPr/>
        </p:nvSpPr>
        <p:spPr>
          <a:xfrm>
            <a:off x="961925" y="1169250"/>
            <a:ext cx="6479100" cy="1398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Poppins Medium"/>
              <a:buChar char="●"/>
            </a:pPr>
            <a:r>
              <a:rPr lang="en" sz="2400">
                <a:solidFill>
                  <a:schemeClr val="dk1"/>
                </a:solidFill>
                <a:latin typeface="Poppins Medium"/>
                <a:ea typeface="Poppins Medium"/>
                <a:cs typeface="Poppins Medium"/>
                <a:sym typeface="Poppins Medium"/>
              </a:rPr>
              <a:t>Intro</a:t>
            </a:r>
            <a:endParaRPr sz="2400">
              <a:solidFill>
                <a:schemeClr val="dk1"/>
              </a:solidFill>
              <a:latin typeface="Poppins Medium"/>
              <a:ea typeface="Poppins Medium"/>
              <a:cs typeface="Poppins Medium"/>
              <a:sym typeface="Poppins Medium"/>
            </a:endParaRPr>
          </a:p>
          <a:p>
            <a:pPr indent="-381000" lvl="0" marL="457200" rtl="0" algn="l">
              <a:spcBef>
                <a:spcPts val="0"/>
              </a:spcBef>
              <a:spcAft>
                <a:spcPts val="0"/>
              </a:spcAft>
              <a:buClr>
                <a:schemeClr val="dk1"/>
              </a:buClr>
              <a:buSzPts val="2400"/>
              <a:buFont typeface="Poppins Medium"/>
              <a:buChar char="●"/>
            </a:pPr>
            <a:r>
              <a:rPr lang="en" sz="2400">
                <a:solidFill>
                  <a:schemeClr val="dk1"/>
                </a:solidFill>
                <a:latin typeface="Poppins Medium"/>
                <a:ea typeface="Poppins Medium"/>
                <a:cs typeface="Poppins Medium"/>
                <a:sym typeface="Poppins Medium"/>
              </a:rPr>
              <a:t>Research Question</a:t>
            </a:r>
            <a:endParaRPr sz="2400">
              <a:solidFill>
                <a:schemeClr val="dk1"/>
              </a:solidFill>
              <a:latin typeface="Poppins Medium"/>
              <a:ea typeface="Poppins Medium"/>
              <a:cs typeface="Poppins Medium"/>
              <a:sym typeface="Poppins Medium"/>
            </a:endParaRPr>
          </a:p>
          <a:p>
            <a:pPr indent="-381000" lvl="0" marL="457200" rtl="0" algn="l">
              <a:spcBef>
                <a:spcPts val="0"/>
              </a:spcBef>
              <a:spcAft>
                <a:spcPts val="0"/>
              </a:spcAft>
              <a:buClr>
                <a:schemeClr val="dk1"/>
              </a:buClr>
              <a:buSzPts val="2400"/>
              <a:buFont typeface="Poppins Medium"/>
              <a:buChar char="●"/>
            </a:pPr>
            <a:r>
              <a:rPr lang="en" sz="2400">
                <a:solidFill>
                  <a:schemeClr val="dk1"/>
                </a:solidFill>
                <a:latin typeface="Poppins Medium"/>
                <a:ea typeface="Poppins Medium"/>
                <a:cs typeface="Poppins Medium"/>
                <a:sym typeface="Poppins Medium"/>
              </a:rPr>
              <a:t>Data Sources</a:t>
            </a:r>
            <a:endParaRPr sz="2400">
              <a:solidFill>
                <a:schemeClr val="dk1"/>
              </a:solidFill>
              <a:latin typeface="Poppins Medium"/>
              <a:ea typeface="Poppins Medium"/>
              <a:cs typeface="Poppins Medium"/>
              <a:sym typeface="Poppins Medium"/>
            </a:endParaRPr>
          </a:p>
          <a:p>
            <a:pPr indent="-381000" lvl="0" marL="457200" rtl="0" algn="l">
              <a:spcBef>
                <a:spcPts val="0"/>
              </a:spcBef>
              <a:spcAft>
                <a:spcPts val="0"/>
              </a:spcAft>
              <a:buClr>
                <a:schemeClr val="dk1"/>
              </a:buClr>
              <a:buSzPts val="2400"/>
              <a:buFont typeface="Poppins Medium"/>
              <a:buChar char="●"/>
            </a:pPr>
            <a:r>
              <a:rPr lang="en" sz="2400">
                <a:solidFill>
                  <a:schemeClr val="dk1"/>
                </a:solidFill>
                <a:latin typeface="Poppins Medium"/>
                <a:ea typeface="Poppins Medium"/>
                <a:cs typeface="Poppins Medium"/>
                <a:sym typeface="Poppins Medium"/>
              </a:rPr>
              <a:t>The ML Journey</a:t>
            </a:r>
            <a:endParaRPr sz="2400">
              <a:solidFill>
                <a:schemeClr val="dk1"/>
              </a:solidFill>
              <a:latin typeface="Poppins Medium"/>
              <a:ea typeface="Poppins Medium"/>
              <a:cs typeface="Poppins Medium"/>
              <a:sym typeface="Poppins Medium"/>
            </a:endParaRPr>
          </a:p>
          <a:p>
            <a:pPr indent="-381000" lvl="1" marL="914400" rtl="0" algn="l">
              <a:spcBef>
                <a:spcPts val="0"/>
              </a:spcBef>
              <a:spcAft>
                <a:spcPts val="0"/>
              </a:spcAft>
              <a:buClr>
                <a:schemeClr val="dk1"/>
              </a:buClr>
              <a:buSzPts val="2400"/>
              <a:buFont typeface="Poppins Medium"/>
              <a:buChar char="○"/>
            </a:pPr>
            <a:r>
              <a:rPr lang="en" sz="2400">
                <a:solidFill>
                  <a:schemeClr val="dk1"/>
                </a:solidFill>
                <a:latin typeface="Poppins Medium"/>
                <a:ea typeface="Poppins Medium"/>
                <a:cs typeface="Poppins Medium"/>
                <a:sym typeface="Poppins Medium"/>
              </a:rPr>
              <a:t>EDA</a:t>
            </a:r>
            <a:endParaRPr sz="2400">
              <a:solidFill>
                <a:schemeClr val="dk1"/>
              </a:solidFill>
              <a:latin typeface="Poppins Medium"/>
              <a:ea typeface="Poppins Medium"/>
              <a:cs typeface="Poppins Medium"/>
              <a:sym typeface="Poppins Medium"/>
            </a:endParaRPr>
          </a:p>
          <a:p>
            <a:pPr indent="-381000" lvl="1" marL="914400" rtl="0" algn="l">
              <a:spcBef>
                <a:spcPts val="0"/>
              </a:spcBef>
              <a:spcAft>
                <a:spcPts val="0"/>
              </a:spcAft>
              <a:buClr>
                <a:schemeClr val="dk1"/>
              </a:buClr>
              <a:buSzPts val="2400"/>
              <a:buFont typeface="Poppins Medium"/>
              <a:buChar char="○"/>
            </a:pPr>
            <a:r>
              <a:rPr lang="en" sz="2400">
                <a:solidFill>
                  <a:schemeClr val="dk1"/>
                </a:solidFill>
                <a:latin typeface="Poppins Medium"/>
                <a:ea typeface="Poppins Medium"/>
                <a:cs typeface="Poppins Medium"/>
                <a:sym typeface="Poppins Medium"/>
              </a:rPr>
              <a:t>Modeling</a:t>
            </a:r>
            <a:endParaRPr sz="2400">
              <a:solidFill>
                <a:schemeClr val="dk1"/>
              </a:solidFill>
              <a:latin typeface="Poppins Medium"/>
              <a:ea typeface="Poppins Medium"/>
              <a:cs typeface="Poppins Medium"/>
              <a:sym typeface="Poppins Medium"/>
            </a:endParaRPr>
          </a:p>
          <a:p>
            <a:pPr indent="-381000" lvl="1" marL="914400" rtl="0" algn="l">
              <a:spcBef>
                <a:spcPts val="0"/>
              </a:spcBef>
              <a:spcAft>
                <a:spcPts val="0"/>
              </a:spcAft>
              <a:buClr>
                <a:schemeClr val="dk1"/>
              </a:buClr>
              <a:buSzPts val="2400"/>
              <a:buFont typeface="Poppins Medium"/>
              <a:buChar char="○"/>
            </a:pPr>
            <a:r>
              <a:rPr lang="en" sz="2400">
                <a:solidFill>
                  <a:schemeClr val="dk1"/>
                </a:solidFill>
                <a:latin typeface="Poppins Medium"/>
                <a:ea typeface="Poppins Medium"/>
                <a:cs typeface="Poppins Medium"/>
                <a:sym typeface="Poppins Medium"/>
              </a:rPr>
              <a:t>Results</a:t>
            </a:r>
            <a:endParaRPr sz="2400">
              <a:solidFill>
                <a:schemeClr val="dk1"/>
              </a:solidFill>
              <a:latin typeface="Poppins Medium"/>
              <a:ea typeface="Poppins Medium"/>
              <a:cs typeface="Poppins Medium"/>
              <a:sym typeface="Poppins Medium"/>
            </a:endParaRPr>
          </a:p>
          <a:p>
            <a:pPr indent="-381000" lvl="1" marL="914400" rtl="0" algn="l">
              <a:spcBef>
                <a:spcPts val="0"/>
              </a:spcBef>
              <a:spcAft>
                <a:spcPts val="0"/>
              </a:spcAft>
              <a:buClr>
                <a:schemeClr val="dk1"/>
              </a:buClr>
              <a:buSzPts val="2400"/>
              <a:buFont typeface="Poppins Medium"/>
              <a:buChar char="○"/>
            </a:pPr>
            <a:r>
              <a:rPr lang="en" sz="2400">
                <a:solidFill>
                  <a:schemeClr val="dk1"/>
                </a:solidFill>
                <a:latin typeface="Poppins Medium"/>
                <a:ea typeface="Poppins Medium"/>
                <a:cs typeface="Poppins Medium"/>
                <a:sym typeface="Poppins Medium"/>
              </a:rPr>
              <a:t>Limitations and Next Steps</a:t>
            </a:r>
            <a:endParaRPr sz="2400">
              <a:solidFill>
                <a:schemeClr val="dk1"/>
              </a:solidFill>
              <a:latin typeface="Poppins Medium"/>
              <a:ea typeface="Poppins Medium"/>
              <a:cs typeface="Poppins Medium"/>
              <a:sym typeface="Poppins Medium"/>
            </a:endParaRPr>
          </a:p>
          <a:p>
            <a:pPr indent="-381000" lvl="0" marL="457200" rtl="0" algn="l">
              <a:spcBef>
                <a:spcPts val="0"/>
              </a:spcBef>
              <a:spcAft>
                <a:spcPts val="0"/>
              </a:spcAft>
              <a:buClr>
                <a:schemeClr val="dk1"/>
              </a:buClr>
              <a:buSzPts val="2400"/>
              <a:buFont typeface="Poppins Medium"/>
              <a:buChar char="●"/>
            </a:pPr>
            <a:r>
              <a:rPr lang="en" sz="2400">
                <a:solidFill>
                  <a:schemeClr val="dk1"/>
                </a:solidFill>
                <a:latin typeface="Poppins Medium"/>
                <a:ea typeface="Poppins Medium"/>
                <a:cs typeface="Poppins Medium"/>
                <a:sym typeface="Poppins Medium"/>
              </a:rPr>
              <a:t>Conclusions</a:t>
            </a:r>
            <a:endParaRPr sz="2400">
              <a:solidFill>
                <a:schemeClr val="dk1"/>
              </a:solidFill>
              <a:latin typeface="Poppins Medium"/>
              <a:ea typeface="Poppins Medium"/>
              <a:cs typeface="Poppins Medium"/>
              <a:sym typeface="Poppins Medium"/>
            </a:endParaRPr>
          </a:p>
        </p:txBody>
      </p:sp>
      <p:pic>
        <p:nvPicPr>
          <p:cNvPr id="113" name="Google Shape;113;p26"/>
          <p:cNvPicPr preferRelativeResize="0"/>
          <p:nvPr/>
        </p:nvPicPr>
        <p:blipFill>
          <a:blip r:embed="rId4">
            <a:alphaModFix/>
          </a:blip>
          <a:stretch>
            <a:fillRect/>
          </a:stretch>
        </p:blipFill>
        <p:spPr>
          <a:xfrm>
            <a:off x="0" y="-101700"/>
            <a:ext cx="9144003" cy="228750"/>
          </a:xfrm>
          <a:prstGeom prst="rect">
            <a:avLst/>
          </a:prstGeom>
          <a:noFill/>
          <a:ln>
            <a:noFill/>
          </a:ln>
        </p:spPr>
      </p:pic>
      <p:pic>
        <p:nvPicPr>
          <p:cNvPr id="114" name="Google Shape;114;p26"/>
          <p:cNvPicPr preferRelativeResize="0"/>
          <p:nvPr/>
        </p:nvPicPr>
        <p:blipFill>
          <a:blip r:embed="rId5">
            <a:alphaModFix/>
          </a:blip>
          <a:stretch>
            <a:fillRect/>
          </a:stretch>
        </p:blipFill>
        <p:spPr>
          <a:xfrm>
            <a:off x="-3" y="0"/>
            <a:ext cx="177450" cy="5143501"/>
          </a:xfrm>
          <a:prstGeom prst="rect">
            <a:avLst/>
          </a:prstGeom>
          <a:noFill/>
          <a:ln>
            <a:noFill/>
          </a:ln>
        </p:spPr>
      </p:pic>
      <p:pic>
        <p:nvPicPr>
          <p:cNvPr id="115" name="Google Shape;115;p26"/>
          <p:cNvPicPr preferRelativeResize="0"/>
          <p:nvPr/>
        </p:nvPicPr>
        <p:blipFill>
          <a:blip r:embed="rId6">
            <a:alphaModFix/>
          </a:blip>
          <a:stretch>
            <a:fillRect/>
          </a:stretch>
        </p:blipFill>
        <p:spPr>
          <a:xfrm>
            <a:off x="88725" y="5025300"/>
            <a:ext cx="9093248" cy="155400"/>
          </a:xfrm>
          <a:prstGeom prst="rect">
            <a:avLst/>
          </a:prstGeom>
          <a:noFill/>
          <a:ln>
            <a:noFill/>
          </a:ln>
        </p:spPr>
      </p:pic>
      <p:pic>
        <p:nvPicPr>
          <p:cNvPr id="116" name="Google Shape;116;p26"/>
          <p:cNvPicPr preferRelativeResize="0"/>
          <p:nvPr/>
        </p:nvPicPr>
        <p:blipFill>
          <a:blip r:embed="rId7">
            <a:alphaModFix/>
          </a:blip>
          <a:stretch>
            <a:fillRect/>
          </a:stretch>
        </p:blipFill>
        <p:spPr>
          <a:xfrm>
            <a:off x="9004525" y="-182975"/>
            <a:ext cx="177450" cy="53264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5" name="Shape 325"/>
        <p:cNvGrpSpPr/>
        <p:nvPr/>
      </p:nvGrpSpPr>
      <p:grpSpPr>
        <a:xfrm>
          <a:off x="0" y="0"/>
          <a:ext cx="0" cy="0"/>
          <a:chOff x="0" y="0"/>
          <a:chExt cx="0" cy="0"/>
        </a:xfrm>
      </p:grpSpPr>
      <p:sp>
        <p:nvSpPr>
          <p:cNvPr id="326" name="Google Shape;326;p44"/>
          <p:cNvSpPr txBox="1"/>
          <p:nvPr>
            <p:ph type="title"/>
          </p:nvPr>
        </p:nvSpPr>
        <p:spPr>
          <a:xfrm>
            <a:off x="748025" y="313575"/>
            <a:ext cx="77046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400">
                <a:latin typeface="Poppins"/>
                <a:ea typeface="Poppins"/>
                <a:cs typeface="Poppins"/>
                <a:sym typeface="Poppins"/>
              </a:rPr>
              <a:t>Results</a:t>
            </a:r>
            <a:endParaRPr sz="3400">
              <a:latin typeface="Poppins"/>
              <a:ea typeface="Poppins"/>
              <a:cs typeface="Poppins"/>
              <a:sym typeface="Poppins"/>
            </a:endParaRPr>
          </a:p>
        </p:txBody>
      </p:sp>
      <p:sp>
        <p:nvSpPr>
          <p:cNvPr id="327" name="Google Shape;327;p44"/>
          <p:cNvSpPr txBox="1"/>
          <p:nvPr>
            <p:ph idx="12" type="sldNum"/>
          </p:nvPr>
        </p:nvSpPr>
        <p:spPr>
          <a:xfrm>
            <a:off x="8663025" y="4805125"/>
            <a:ext cx="248700" cy="155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solidFill>
                  <a:schemeClr val="dk1"/>
                </a:solidFill>
                <a:latin typeface="Roboto"/>
                <a:ea typeface="Roboto"/>
                <a:cs typeface="Roboto"/>
                <a:sym typeface="Roboto"/>
              </a:rPr>
              <a:t>‹#›</a:t>
            </a:fld>
            <a:endParaRPr b="1">
              <a:solidFill>
                <a:schemeClr val="dk1"/>
              </a:solidFill>
              <a:latin typeface="Roboto"/>
              <a:ea typeface="Roboto"/>
              <a:cs typeface="Roboto"/>
              <a:sym typeface="Roboto"/>
            </a:endParaRPr>
          </a:p>
        </p:txBody>
      </p:sp>
      <p:sp>
        <p:nvSpPr>
          <p:cNvPr id="328" name="Google Shape;328;p44"/>
          <p:cNvSpPr txBox="1"/>
          <p:nvPr/>
        </p:nvSpPr>
        <p:spPr>
          <a:xfrm>
            <a:off x="851850" y="1129500"/>
            <a:ext cx="3103800" cy="35331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200">
              <a:solidFill>
                <a:schemeClr val="dk1"/>
              </a:solidFill>
              <a:latin typeface="Roboto"/>
              <a:ea typeface="Roboto"/>
              <a:cs typeface="Roboto"/>
              <a:sym typeface="Roboto"/>
            </a:endParaRPr>
          </a:p>
          <a:p>
            <a:pPr indent="0" lvl="0" marL="457200" rtl="0" algn="l">
              <a:lnSpc>
                <a:spcPct val="100000"/>
              </a:lnSpc>
              <a:spcBef>
                <a:spcPts val="0"/>
              </a:spcBef>
              <a:spcAft>
                <a:spcPts val="0"/>
              </a:spcAft>
              <a:buNone/>
            </a:pPr>
            <a:r>
              <a:rPr lang="en" sz="1100">
                <a:solidFill>
                  <a:schemeClr val="dk1"/>
                </a:solidFill>
                <a:latin typeface="Poppins Medium"/>
                <a:ea typeface="Poppins Medium"/>
                <a:cs typeface="Poppins Medium"/>
                <a:sym typeface="Poppins Medium"/>
              </a:rPr>
              <a:t>  </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p:txBody>
      </p:sp>
      <p:pic>
        <p:nvPicPr>
          <p:cNvPr id="329" name="Google Shape;329;p44"/>
          <p:cNvPicPr preferRelativeResize="0"/>
          <p:nvPr/>
        </p:nvPicPr>
        <p:blipFill>
          <a:blip r:embed="rId4">
            <a:alphaModFix/>
          </a:blip>
          <a:stretch>
            <a:fillRect/>
          </a:stretch>
        </p:blipFill>
        <p:spPr>
          <a:xfrm>
            <a:off x="0" y="-101700"/>
            <a:ext cx="9144003" cy="228750"/>
          </a:xfrm>
          <a:prstGeom prst="rect">
            <a:avLst/>
          </a:prstGeom>
          <a:noFill/>
          <a:ln>
            <a:noFill/>
          </a:ln>
        </p:spPr>
      </p:pic>
      <p:pic>
        <p:nvPicPr>
          <p:cNvPr id="330" name="Google Shape;330;p44"/>
          <p:cNvPicPr preferRelativeResize="0"/>
          <p:nvPr/>
        </p:nvPicPr>
        <p:blipFill>
          <a:blip r:embed="rId5">
            <a:alphaModFix/>
          </a:blip>
          <a:stretch>
            <a:fillRect/>
          </a:stretch>
        </p:blipFill>
        <p:spPr>
          <a:xfrm>
            <a:off x="-3" y="0"/>
            <a:ext cx="177450" cy="5143501"/>
          </a:xfrm>
          <a:prstGeom prst="rect">
            <a:avLst/>
          </a:prstGeom>
          <a:noFill/>
          <a:ln>
            <a:noFill/>
          </a:ln>
        </p:spPr>
      </p:pic>
      <p:pic>
        <p:nvPicPr>
          <p:cNvPr id="331" name="Google Shape;331;p44"/>
          <p:cNvPicPr preferRelativeResize="0"/>
          <p:nvPr/>
        </p:nvPicPr>
        <p:blipFill>
          <a:blip r:embed="rId6">
            <a:alphaModFix/>
          </a:blip>
          <a:stretch>
            <a:fillRect/>
          </a:stretch>
        </p:blipFill>
        <p:spPr>
          <a:xfrm>
            <a:off x="88725" y="5025300"/>
            <a:ext cx="9093248" cy="155400"/>
          </a:xfrm>
          <a:prstGeom prst="rect">
            <a:avLst/>
          </a:prstGeom>
          <a:noFill/>
          <a:ln>
            <a:noFill/>
          </a:ln>
        </p:spPr>
      </p:pic>
      <p:pic>
        <p:nvPicPr>
          <p:cNvPr id="332" name="Google Shape;332;p44"/>
          <p:cNvPicPr preferRelativeResize="0"/>
          <p:nvPr/>
        </p:nvPicPr>
        <p:blipFill>
          <a:blip r:embed="rId7">
            <a:alphaModFix/>
          </a:blip>
          <a:stretch>
            <a:fillRect/>
          </a:stretch>
        </p:blipFill>
        <p:spPr>
          <a:xfrm>
            <a:off x="9004525" y="-182975"/>
            <a:ext cx="177450" cy="5326474"/>
          </a:xfrm>
          <a:prstGeom prst="rect">
            <a:avLst/>
          </a:prstGeom>
          <a:noFill/>
          <a:ln>
            <a:noFill/>
          </a:ln>
        </p:spPr>
      </p:pic>
      <p:pic>
        <p:nvPicPr>
          <p:cNvPr id="333" name="Google Shape;333;p44"/>
          <p:cNvPicPr preferRelativeResize="0"/>
          <p:nvPr/>
        </p:nvPicPr>
        <p:blipFill>
          <a:blip r:embed="rId8">
            <a:alphaModFix/>
          </a:blip>
          <a:stretch>
            <a:fillRect/>
          </a:stretch>
        </p:blipFill>
        <p:spPr>
          <a:xfrm>
            <a:off x="564050" y="1535075"/>
            <a:ext cx="2983325" cy="2776150"/>
          </a:xfrm>
          <a:prstGeom prst="rect">
            <a:avLst/>
          </a:prstGeom>
          <a:noFill/>
          <a:ln>
            <a:noFill/>
          </a:ln>
        </p:spPr>
      </p:pic>
      <p:pic>
        <p:nvPicPr>
          <p:cNvPr id="334" name="Google Shape;334;p44"/>
          <p:cNvPicPr preferRelativeResize="0"/>
          <p:nvPr/>
        </p:nvPicPr>
        <p:blipFill>
          <a:blip r:embed="rId9">
            <a:alphaModFix/>
          </a:blip>
          <a:stretch>
            <a:fillRect/>
          </a:stretch>
        </p:blipFill>
        <p:spPr>
          <a:xfrm>
            <a:off x="4478225" y="1272850"/>
            <a:ext cx="4084824" cy="1506350"/>
          </a:xfrm>
          <a:prstGeom prst="rect">
            <a:avLst/>
          </a:prstGeom>
          <a:noFill/>
          <a:ln>
            <a:noFill/>
          </a:ln>
        </p:spPr>
      </p:pic>
      <p:sp>
        <p:nvSpPr>
          <p:cNvPr id="335" name="Google Shape;335;p44"/>
          <p:cNvSpPr txBox="1"/>
          <p:nvPr/>
        </p:nvSpPr>
        <p:spPr>
          <a:xfrm>
            <a:off x="5474400" y="856450"/>
            <a:ext cx="2092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oppins"/>
                <a:ea typeface="Poppins"/>
                <a:cs typeface="Poppins"/>
                <a:sym typeface="Poppins"/>
              </a:rPr>
              <a:t>Classification</a:t>
            </a:r>
            <a:r>
              <a:rPr b="1" lang="en" sz="1200">
                <a:latin typeface="Poppins"/>
                <a:ea typeface="Poppins"/>
                <a:cs typeface="Poppins"/>
                <a:sym typeface="Poppins"/>
              </a:rPr>
              <a:t> Report</a:t>
            </a:r>
            <a:endParaRPr b="1" sz="1200">
              <a:latin typeface="Poppins"/>
              <a:ea typeface="Poppins"/>
              <a:cs typeface="Poppins"/>
              <a:sym typeface="Poppins"/>
            </a:endParaRPr>
          </a:p>
        </p:txBody>
      </p:sp>
      <p:sp>
        <p:nvSpPr>
          <p:cNvPr id="336" name="Google Shape;336;p44"/>
          <p:cNvSpPr txBox="1"/>
          <p:nvPr/>
        </p:nvSpPr>
        <p:spPr>
          <a:xfrm>
            <a:off x="1239700" y="1165775"/>
            <a:ext cx="1632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Poppins"/>
                <a:ea typeface="Poppins"/>
                <a:cs typeface="Poppins"/>
                <a:sym typeface="Poppins"/>
              </a:rPr>
              <a:t>Testing the model</a:t>
            </a:r>
            <a:endParaRPr b="1" sz="1200">
              <a:latin typeface="Poppins"/>
              <a:ea typeface="Poppins"/>
              <a:cs typeface="Poppins"/>
              <a:sym typeface="Poppins"/>
            </a:endParaRPr>
          </a:p>
        </p:txBody>
      </p:sp>
      <p:sp>
        <p:nvSpPr>
          <p:cNvPr id="337" name="Google Shape;337;p44"/>
          <p:cNvSpPr txBox="1"/>
          <p:nvPr/>
        </p:nvSpPr>
        <p:spPr>
          <a:xfrm>
            <a:off x="5474388" y="3140875"/>
            <a:ext cx="2092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Poppins"/>
                <a:ea typeface="Poppins"/>
                <a:cs typeface="Poppins"/>
                <a:sym typeface="Poppins"/>
              </a:rPr>
              <a:t>Confusion</a:t>
            </a:r>
            <a:r>
              <a:rPr b="1" lang="en" sz="1200">
                <a:latin typeface="Poppins"/>
                <a:ea typeface="Poppins"/>
                <a:cs typeface="Poppins"/>
                <a:sym typeface="Poppins"/>
              </a:rPr>
              <a:t> Matrix</a:t>
            </a:r>
            <a:endParaRPr b="1" sz="1200">
              <a:latin typeface="Poppins"/>
              <a:ea typeface="Poppins"/>
              <a:cs typeface="Poppins"/>
              <a:sym typeface="Poppins"/>
            </a:endParaRPr>
          </a:p>
        </p:txBody>
      </p:sp>
      <p:pic>
        <p:nvPicPr>
          <p:cNvPr id="338" name="Google Shape;338;p44"/>
          <p:cNvPicPr preferRelativeResize="0"/>
          <p:nvPr/>
        </p:nvPicPr>
        <p:blipFill>
          <a:blip r:embed="rId10">
            <a:alphaModFix/>
          </a:blip>
          <a:stretch>
            <a:fillRect/>
          </a:stretch>
        </p:blipFill>
        <p:spPr>
          <a:xfrm>
            <a:off x="4768050" y="3567175"/>
            <a:ext cx="3505200" cy="1057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p45"/>
          <p:cNvSpPr txBox="1"/>
          <p:nvPr>
            <p:ph type="title"/>
          </p:nvPr>
        </p:nvSpPr>
        <p:spPr>
          <a:xfrm>
            <a:off x="748025" y="313575"/>
            <a:ext cx="77046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 </a:t>
            </a:r>
            <a:endParaRPr/>
          </a:p>
        </p:txBody>
      </p:sp>
      <p:sp>
        <p:nvSpPr>
          <p:cNvPr id="344" name="Google Shape;344;p45"/>
          <p:cNvSpPr txBox="1"/>
          <p:nvPr>
            <p:ph idx="12" type="sldNum"/>
          </p:nvPr>
        </p:nvSpPr>
        <p:spPr>
          <a:xfrm>
            <a:off x="8663025" y="4805125"/>
            <a:ext cx="248700" cy="155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solidFill>
                  <a:schemeClr val="dk1"/>
                </a:solidFill>
                <a:latin typeface="Roboto"/>
                <a:ea typeface="Roboto"/>
                <a:cs typeface="Roboto"/>
                <a:sym typeface="Roboto"/>
              </a:rPr>
              <a:t>‹#›</a:t>
            </a:fld>
            <a:endParaRPr b="1">
              <a:solidFill>
                <a:schemeClr val="dk1"/>
              </a:solidFill>
              <a:latin typeface="Roboto"/>
              <a:ea typeface="Roboto"/>
              <a:cs typeface="Roboto"/>
              <a:sym typeface="Roboto"/>
            </a:endParaRPr>
          </a:p>
        </p:txBody>
      </p:sp>
      <p:sp>
        <p:nvSpPr>
          <p:cNvPr id="345" name="Google Shape;345;p45"/>
          <p:cNvSpPr txBox="1"/>
          <p:nvPr/>
        </p:nvSpPr>
        <p:spPr>
          <a:xfrm>
            <a:off x="851850" y="1010250"/>
            <a:ext cx="6343200" cy="5505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Computationally </a:t>
            </a:r>
            <a:r>
              <a:rPr lang="en" sz="1300">
                <a:solidFill>
                  <a:schemeClr val="dk1"/>
                </a:solidFill>
              </a:rPr>
              <a:t>🤑</a:t>
            </a:r>
            <a:r>
              <a:rPr lang="en" sz="1300">
                <a:solidFill>
                  <a:schemeClr val="dk1"/>
                </a:solidFill>
                <a:latin typeface="Poppins Medium"/>
                <a:ea typeface="Poppins Medium"/>
                <a:cs typeface="Poppins Medium"/>
                <a:sym typeface="Poppins Medium"/>
              </a:rPr>
              <a:t> </a:t>
            </a:r>
            <a:endParaRPr sz="1300">
              <a:solidFill>
                <a:schemeClr val="dk1"/>
              </a:solidFill>
              <a:latin typeface="Poppins Medium"/>
              <a:ea typeface="Poppins Medium"/>
              <a:cs typeface="Poppins Medium"/>
              <a:sym typeface="Poppins Medium"/>
            </a:endParaRPr>
          </a:p>
          <a:p>
            <a:pPr indent="-311150" lvl="1" marL="9144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For loops, Grid search and fit functions took forever</a:t>
            </a:r>
            <a:endParaRPr sz="1300">
              <a:solidFill>
                <a:schemeClr val="dk1"/>
              </a:solidFill>
              <a:latin typeface="Poppins Medium"/>
              <a:ea typeface="Poppins Medium"/>
              <a:cs typeface="Poppins Medium"/>
              <a:sym typeface="Poppins Medium"/>
            </a:endParaRPr>
          </a:p>
          <a:p>
            <a:pPr indent="-311150" lvl="1" marL="9144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Only use cv=5, not industry standard of cv=10</a:t>
            </a:r>
            <a:endParaRPr sz="13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Data Balance</a:t>
            </a:r>
            <a:endParaRPr sz="1300">
              <a:solidFill>
                <a:schemeClr val="dk1"/>
              </a:solidFill>
              <a:latin typeface="Poppins Medium"/>
              <a:ea typeface="Poppins Medium"/>
              <a:cs typeface="Poppins Medium"/>
              <a:sym typeface="Poppins Medium"/>
            </a:endParaRPr>
          </a:p>
          <a:p>
            <a:pPr indent="-311150" lvl="1" marL="9144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A KNN mandate</a:t>
            </a:r>
            <a:endParaRPr sz="1300">
              <a:solidFill>
                <a:schemeClr val="dk1"/>
              </a:solidFill>
              <a:latin typeface="Poppins Medium"/>
              <a:ea typeface="Poppins Medium"/>
              <a:cs typeface="Poppins Medium"/>
              <a:sym typeface="Poppins Medium"/>
            </a:endParaRPr>
          </a:p>
          <a:p>
            <a:pPr indent="-311150" lvl="1" marL="9144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Oversampling </a:t>
            </a:r>
            <a:r>
              <a:rPr b="1" lang="en" sz="1300">
                <a:solidFill>
                  <a:srgbClr val="202124"/>
                </a:solidFill>
                <a:latin typeface="Roboto"/>
                <a:ea typeface="Roboto"/>
                <a:cs typeface="Roboto"/>
                <a:sym typeface="Roboto"/>
              </a:rPr>
              <a:t>✅ , </a:t>
            </a:r>
            <a:r>
              <a:rPr lang="en" sz="1300">
                <a:solidFill>
                  <a:schemeClr val="dk1"/>
                </a:solidFill>
                <a:latin typeface="Poppins Medium"/>
                <a:ea typeface="Poppins Medium"/>
                <a:cs typeface="Poppins Medium"/>
                <a:sym typeface="Poppins Medium"/>
              </a:rPr>
              <a:t>Undersampling</a:t>
            </a:r>
            <a:r>
              <a:rPr b="1" lang="en" sz="1300">
                <a:solidFill>
                  <a:srgbClr val="202124"/>
                </a:solidFill>
                <a:latin typeface="Roboto"/>
                <a:ea typeface="Roboto"/>
                <a:cs typeface="Roboto"/>
                <a:sym typeface="Roboto"/>
              </a:rPr>
              <a:t> ❌ </a:t>
            </a:r>
            <a:endParaRPr sz="1300">
              <a:solidFill>
                <a:schemeClr val="dk1"/>
              </a:solidFill>
              <a:latin typeface="Poppins Medium"/>
              <a:ea typeface="Poppins Medium"/>
              <a:cs typeface="Poppins Medium"/>
              <a:sym typeface="Poppins Medium"/>
            </a:endParaRPr>
          </a:p>
          <a:p>
            <a:pPr indent="-311150" lvl="2" marL="13716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Weighted Voting </a:t>
            </a:r>
            <a:endParaRPr sz="13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Time</a:t>
            </a:r>
            <a:endParaRPr sz="1300">
              <a:solidFill>
                <a:schemeClr val="dk1"/>
              </a:solidFill>
              <a:latin typeface="Poppins Medium"/>
              <a:ea typeface="Poppins Medium"/>
              <a:cs typeface="Poppins Medium"/>
              <a:sym typeface="Poppins Medium"/>
            </a:endParaRPr>
          </a:p>
          <a:p>
            <a:pPr indent="-311150" lvl="1" marL="9144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There is likely still lots of hidden noise in the current data that we did not discover</a:t>
            </a:r>
            <a:endParaRPr sz="1300">
              <a:solidFill>
                <a:schemeClr val="dk1"/>
              </a:solidFill>
              <a:latin typeface="Poppins Medium"/>
              <a:ea typeface="Poppins Medium"/>
              <a:cs typeface="Poppins Medium"/>
              <a:sym typeface="Poppins Medium"/>
            </a:endParaRPr>
          </a:p>
          <a:p>
            <a:pPr indent="-311150" lvl="1" marL="9144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Trying stacking methods, neural nets, unsupervised learning, etc </a:t>
            </a:r>
            <a:endParaRPr sz="13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Further hyper-</a:t>
            </a:r>
            <a:r>
              <a:rPr lang="en" sz="1300">
                <a:solidFill>
                  <a:schemeClr val="dk1"/>
                </a:solidFill>
                <a:latin typeface="Poppins Medium"/>
                <a:ea typeface="Poppins Medium"/>
                <a:cs typeface="Poppins Medium"/>
                <a:sym typeface="Poppins Medium"/>
              </a:rPr>
              <a:t>parameter</a:t>
            </a:r>
            <a:r>
              <a:rPr lang="en" sz="1300">
                <a:solidFill>
                  <a:schemeClr val="dk1"/>
                </a:solidFill>
                <a:latin typeface="Poppins Medium"/>
                <a:ea typeface="Poppins Medium"/>
                <a:cs typeface="Poppins Medium"/>
                <a:sym typeface="Poppins Medium"/>
              </a:rPr>
              <a:t> tuning </a:t>
            </a:r>
            <a:endParaRPr sz="13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Dataset philosophy </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rPr lang="en" sz="1100">
                <a:solidFill>
                  <a:schemeClr val="dk1"/>
                </a:solidFill>
                <a:latin typeface="Poppins Medium"/>
                <a:ea typeface="Poppins Medium"/>
                <a:cs typeface="Poppins Medium"/>
                <a:sym typeface="Poppins Medium"/>
              </a:rPr>
              <a:t>  </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p:txBody>
      </p:sp>
      <p:pic>
        <p:nvPicPr>
          <p:cNvPr id="346" name="Google Shape;346;p45"/>
          <p:cNvPicPr preferRelativeResize="0"/>
          <p:nvPr/>
        </p:nvPicPr>
        <p:blipFill>
          <a:blip r:embed="rId4">
            <a:alphaModFix/>
          </a:blip>
          <a:stretch>
            <a:fillRect/>
          </a:stretch>
        </p:blipFill>
        <p:spPr>
          <a:xfrm>
            <a:off x="0" y="-101700"/>
            <a:ext cx="9144003" cy="228750"/>
          </a:xfrm>
          <a:prstGeom prst="rect">
            <a:avLst/>
          </a:prstGeom>
          <a:noFill/>
          <a:ln>
            <a:noFill/>
          </a:ln>
        </p:spPr>
      </p:pic>
      <p:pic>
        <p:nvPicPr>
          <p:cNvPr id="347" name="Google Shape;347;p45"/>
          <p:cNvPicPr preferRelativeResize="0"/>
          <p:nvPr/>
        </p:nvPicPr>
        <p:blipFill>
          <a:blip r:embed="rId5">
            <a:alphaModFix/>
          </a:blip>
          <a:stretch>
            <a:fillRect/>
          </a:stretch>
        </p:blipFill>
        <p:spPr>
          <a:xfrm>
            <a:off x="-3" y="0"/>
            <a:ext cx="177450" cy="5143501"/>
          </a:xfrm>
          <a:prstGeom prst="rect">
            <a:avLst/>
          </a:prstGeom>
          <a:noFill/>
          <a:ln>
            <a:noFill/>
          </a:ln>
        </p:spPr>
      </p:pic>
      <p:pic>
        <p:nvPicPr>
          <p:cNvPr id="348" name="Google Shape;348;p45"/>
          <p:cNvPicPr preferRelativeResize="0"/>
          <p:nvPr/>
        </p:nvPicPr>
        <p:blipFill>
          <a:blip r:embed="rId6">
            <a:alphaModFix/>
          </a:blip>
          <a:stretch>
            <a:fillRect/>
          </a:stretch>
        </p:blipFill>
        <p:spPr>
          <a:xfrm>
            <a:off x="88725" y="5025300"/>
            <a:ext cx="9093248" cy="155400"/>
          </a:xfrm>
          <a:prstGeom prst="rect">
            <a:avLst/>
          </a:prstGeom>
          <a:noFill/>
          <a:ln>
            <a:noFill/>
          </a:ln>
        </p:spPr>
      </p:pic>
      <p:pic>
        <p:nvPicPr>
          <p:cNvPr id="349" name="Google Shape;349;p45"/>
          <p:cNvPicPr preferRelativeResize="0"/>
          <p:nvPr/>
        </p:nvPicPr>
        <p:blipFill>
          <a:blip r:embed="rId7">
            <a:alphaModFix/>
          </a:blip>
          <a:stretch>
            <a:fillRect/>
          </a:stretch>
        </p:blipFill>
        <p:spPr>
          <a:xfrm>
            <a:off x="9004525" y="-182975"/>
            <a:ext cx="177450" cy="5326474"/>
          </a:xfrm>
          <a:prstGeom prst="rect">
            <a:avLst/>
          </a:prstGeom>
          <a:noFill/>
          <a:ln>
            <a:noFill/>
          </a:ln>
        </p:spPr>
      </p:pic>
      <p:sp>
        <p:nvSpPr>
          <p:cNvPr id="350" name="Google Shape;350;p45"/>
          <p:cNvSpPr txBox="1"/>
          <p:nvPr>
            <p:ph type="title"/>
          </p:nvPr>
        </p:nvSpPr>
        <p:spPr>
          <a:xfrm>
            <a:off x="748025" y="313575"/>
            <a:ext cx="77046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latin typeface="Poppins"/>
                <a:ea typeface="Poppins"/>
                <a:cs typeface="Poppins"/>
                <a:sym typeface="Poppins"/>
              </a:rPr>
              <a:t>Limitations and Next Steps </a:t>
            </a:r>
            <a:endParaRPr sz="3500">
              <a:latin typeface="Poppins"/>
              <a:ea typeface="Poppins"/>
              <a:cs typeface="Poppins"/>
              <a:sym typeface="Poppi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46"/>
          <p:cNvSpPr txBox="1"/>
          <p:nvPr>
            <p:ph type="title"/>
          </p:nvPr>
        </p:nvSpPr>
        <p:spPr>
          <a:xfrm>
            <a:off x="748025" y="313575"/>
            <a:ext cx="77046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 </a:t>
            </a:r>
            <a:endParaRPr/>
          </a:p>
        </p:txBody>
      </p:sp>
      <p:sp>
        <p:nvSpPr>
          <p:cNvPr id="356" name="Google Shape;356;p46"/>
          <p:cNvSpPr txBox="1"/>
          <p:nvPr>
            <p:ph idx="12" type="sldNum"/>
          </p:nvPr>
        </p:nvSpPr>
        <p:spPr>
          <a:xfrm>
            <a:off x="8663025" y="4805125"/>
            <a:ext cx="248700" cy="155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solidFill>
                  <a:schemeClr val="dk1"/>
                </a:solidFill>
                <a:latin typeface="Roboto"/>
                <a:ea typeface="Roboto"/>
                <a:cs typeface="Roboto"/>
                <a:sym typeface="Roboto"/>
              </a:rPr>
              <a:t>‹#›</a:t>
            </a:fld>
            <a:endParaRPr b="1">
              <a:solidFill>
                <a:schemeClr val="dk1"/>
              </a:solidFill>
              <a:latin typeface="Roboto"/>
              <a:ea typeface="Roboto"/>
              <a:cs typeface="Roboto"/>
              <a:sym typeface="Roboto"/>
            </a:endParaRPr>
          </a:p>
        </p:txBody>
      </p:sp>
      <p:sp>
        <p:nvSpPr>
          <p:cNvPr id="357" name="Google Shape;357;p46"/>
          <p:cNvSpPr txBox="1"/>
          <p:nvPr/>
        </p:nvSpPr>
        <p:spPr>
          <a:xfrm>
            <a:off x="851850" y="1129500"/>
            <a:ext cx="6343200" cy="28230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a:p>
            <a:pPr indent="-317500" lvl="0" marL="457200" rtl="0" algn="l">
              <a:lnSpc>
                <a:spcPct val="100000"/>
              </a:lnSpc>
              <a:spcBef>
                <a:spcPts val="0"/>
              </a:spcBef>
              <a:spcAft>
                <a:spcPts val="0"/>
              </a:spcAft>
              <a:buClr>
                <a:schemeClr val="dk1"/>
              </a:buClr>
              <a:buSzPts val="1400"/>
              <a:buFont typeface="Poppins"/>
              <a:buChar char="●"/>
            </a:pPr>
            <a:r>
              <a:rPr lang="en">
                <a:solidFill>
                  <a:schemeClr val="dk1"/>
                </a:solidFill>
                <a:latin typeface="Poppins Medium"/>
                <a:ea typeface="Poppins Medium"/>
                <a:cs typeface="Poppins Medium"/>
                <a:sym typeface="Poppins Medium"/>
              </a:rPr>
              <a:t>Create a</a:t>
            </a:r>
            <a:r>
              <a:rPr b="1" lang="en">
                <a:solidFill>
                  <a:schemeClr val="dk1"/>
                </a:solidFill>
                <a:latin typeface="Poppins"/>
                <a:ea typeface="Poppins"/>
                <a:cs typeface="Poppins"/>
                <a:sym typeface="Poppins"/>
              </a:rPr>
              <a:t> popularity predictor web app</a:t>
            </a:r>
            <a:endParaRPr b="1">
              <a:solidFill>
                <a:schemeClr val="dk1"/>
              </a:solidFill>
              <a:latin typeface="Poppins"/>
              <a:ea typeface="Poppins"/>
              <a:cs typeface="Poppins"/>
              <a:sym typeface="Poppins"/>
            </a:endParaRPr>
          </a:p>
          <a:p>
            <a:pPr indent="-317500" lvl="1" marL="914400" rtl="0" algn="l">
              <a:lnSpc>
                <a:spcPct val="100000"/>
              </a:lnSpc>
              <a:spcBef>
                <a:spcPts val="0"/>
              </a:spcBef>
              <a:spcAft>
                <a:spcPts val="0"/>
              </a:spcAft>
              <a:buClr>
                <a:schemeClr val="dk1"/>
              </a:buClr>
              <a:buSzPts val="1400"/>
              <a:buFont typeface="Poppins Medium"/>
              <a:buChar char="○"/>
            </a:pPr>
            <a:r>
              <a:rPr lang="en">
                <a:solidFill>
                  <a:schemeClr val="dk1"/>
                </a:solidFill>
                <a:latin typeface="Poppins Medium"/>
                <a:ea typeface="Poppins Medium"/>
                <a:cs typeface="Poppins Medium"/>
                <a:sym typeface="Poppins Medium"/>
              </a:rPr>
              <a:t>New artists can upload their song recent Spotify track. </a:t>
            </a:r>
            <a:endParaRPr>
              <a:solidFill>
                <a:schemeClr val="dk1"/>
              </a:solidFill>
              <a:latin typeface="Poppins Medium"/>
              <a:ea typeface="Poppins Medium"/>
              <a:cs typeface="Poppins Medium"/>
              <a:sym typeface="Poppins Medium"/>
            </a:endParaRPr>
          </a:p>
          <a:p>
            <a:pPr indent="-317500" lvl="2" marL="1371600" rtl="0" algn="l">
              <a:lnSpc>
                <a:spcPct val="100000"/>
              </a:lnSpc>
              <a:spcBef>
                <a:spcPts val="0"/>
              </a:spcBef>
              <a:spcAft>
                <a:spcPts val="0"/>
              </a:spcAft>
              <a:buClr>
                <a:schemeClr val="dk1"/>
              </a:buClr>
              <a:buSzPts val="1400"/>
              <a:buFont typeface="Poppins Medium"/>
              <a:buChar char="■"/>
            </a:pPr>
            <a:r>
              <a:rPr lang="en">
                <a:solidFill>
                  <a:schemeClr val="dk1"/>
                </a:solidFill>
                <a:latin typeface="Poppins Medium"/>
                <a:ea typeface="Poppins Medium"/>
                <a:cs typeface="Poppins Medium"/>
                <a:sym typeface="Poppins Medium"/>
              </a:rPr>
              <a:t>We will find the song by it’s ID on Spotify and predict it’s popularity via our model</a:t>
            </a:r>
            <a:endParaRPr>
              <a:solidFill>
                <a:schemeClr val="dk1"/>
              </a:solidFill>
              <a:latin typeface="Poppins Medium"/>
              <a:ea typeface="Poppins Medium"/>
              <a:cs typeface="Poppins Medium"/>
              <a:sym typeface="Poppins Medium"/>
            </a:endParaRPr>
          </a:p>
          <a:p>
            <a:pPr indent="-317500" lvl="1" marL="914400" rtl="0" algn="l">
              <a:lnSpc>
                <a:spcPct val="100000"/>
              </a:lnSpc>
              <a:spcBef>
                <a:spcPts val="0"/>
              </a:spcBef>
              <a:spcAft>
                <a:spcPts val="0"/>
              </a:spcAft>
              <a:buClr>
                <a:schemeClr val="dk1"/>
              </a:buClr>
              <a:buSzPts val="1400"/>
              <a:buFont typeface="Poppins Medium"/>
              <a:buChar char="○"/>
            </a:pPr>
            <a:r>
              <a:rPr lang="en">
                <a:solidFill>
                  <a:schemeClr val="dk1"/>
                </a:solidFill>
                <a:latin typeface="Poppins Medium"/>
                <a:ea typeface="Poppins Medium"/>
                <a:cs typeface="Poppins Medium"/>
                <a:sym typeface="Poppins Medium"/>
              </a:rPr>
              <a:t>Artists can see (with </a:t>
            </a:r>
            <a:r>
              <a:rPr lang="en">
                <a:solidFill>
                  <a:schemeClr val="dk1"/>
                </a:solidFill>
                <a:latin typeface="Poppins Medium"/>
                <a:ea typeface="Poppins Medium"/>
                <a:cs typeface="Poppins Medium"/>
                <a:sym typeface="Poppins Medium"/>
              </a:rPr>
              <a:t>varying level of accuracy, of course) whether their song will fare well on Spotify</a:t>
            </a:r>
            <a:endParaRPr>
              <a:solidFill>
                <a:schemeClr val="dk1"/>
              </a:solidFill>
              <a:latin typeface="Poppins Medium"/>
              <a:ea typeface="Poppins Medium"/>
              <a:cs typeface="Poppins Medium"/>
              <a:sym typeface="Poppins Medium"/>
            </a:endParaRPr>
          </a:p>
          <a:p>
            <a:pPr indent="-317500" lvl="0" marL="457200" rtl="0" algn="l">
              <a:lnSpc>
                <a:spcPct val="100000"/>
              </a:lnSpc>
              <a:spcBef>
                <a:spcPts val="0"/>
              </a:spcBef>
              <a:spcAft>
                <a:spcPts val="0"/>
              </a:spcAft>
              <a:buClr>
                <a:schemeClr val="dk1"/>
              </a:buClr>
              <a:buSzPts val="1400"/>
              <a:buFont typeface="Poppins Medium"/>
              <a:buChar char="●"/>
            </a:pPr>
            <a:r>
              <a:rPr lang="en">
                <a:solidFill>
                  <a:schemeClr val="dk1"/>
                </a:solidFill>
                <a:latin typeface="Poppins Medium"/>
                <a:ea typeface="Poppins Medium"/>
                <a:cs typeface="Poppins Medium"/>
                <a:sym typeface="Poppins Medium"/>
              </a:rPr>
              <a:t>Use as a </a:t>
            </a:r>
            <a:r>
              <a:rPr b="1" lang="en">
                <a:solidFill>
                  <a:schemeClr val="dk1"/>
                </a:solidFill>
                <a:latin typeface="Poppins"/>
                <a:ea typeface="Poppins"/>
                <a:cs typeface="Poppins"/>
                <a:sym typeface="Poppins"/>
              </a:rPr>
              <a:t>studio consulting tool,</a:t>
            </a:r>
            <a:r>
              <a:rPr lang="en">
                <a:solidFill>
                  <a:schemeClr val="dk1"/>
                </a:solidFill>
                <a:latin typeface="Poppins Medium"/>
                <a:ea typeface="Poppins Medium"/>
                <a:cs typeface="Poppins Medium"/>
                <a:sym typeface="Poppins Medium"/>
              </a:rPr>
              <a:t> wherein we can help artists find the right level of “acousticness” or “energy”, assuming they want to achieve popularity on Spotify </a:t>
            </a:r>
            <a:endParaRPr sz="1200">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rPr lang="en" sz="1100">
                <a:solidFill>
                  <a:schemeClr val="dk1"/>
                </a:solidFill>
                <a:latin typeface="Poppins Medium"/>
                <a:ea typeface="Poppins Medium"/>
                <a:cs typeface="Poppins Medium"/>
                <a:sym typeface="Poppins Medium"/>
              </a:rPr>
              <a:t>  </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p:txBody>
      </p:sp>
      <p:pic>
        <p:nvPicPr>
          <p:cNvPr id="358" name="Google Shape;358;p46"/>
          <p:cNvPicPr preferRelativeResize="0"/>
          <p:nvPr/>
        </p:nvPicPr>
        <p:blipFill>
          <a:blip r:embed="rId4">
            <a:alphaModFix/>
          </a:blip>
          <a:stretch>
            <a:fillRect/>
          </a:stretch>
        </p:blipFill>
        <p:spPr>
          <a:xfrm>
            <a:off x="0" y="-101700"/>
            <a:ext cx="9144003" cy="228750"/>
          </a:xfrm>
          <a:prstGeom prst="rect">
            <a:avLst/>
          </a:prstGeom>
          <a:noFill/>
          <a:ln>
            <a:noFill/>
          </a:ln>
        </p:spPr>
      </p:pic>
      <p:pic>
        <p:nvPicPr>
          <p:cNvPr id="359" name="Google Shape;359;p46"/>
          <p:cNvPicPr preferRelativeResize="0"/>
          <p:nvPr/>
        </p:nvPicPr>
        <p:blipFill>
          <a:blip r:embed="rId5">
            <a:alphaModFix/>
          </a:blip>
          <a:stretch>
            <a:fillRect/>
          </a:stretch>
        </p:blipFill>
        <p:spPr>
          <a:xfrm>
            <a:off x="-3" y="0"/>
            <a:ext cx="177450" cy="5143501"/>
          </a:xfrm>
          <a:prstGeom prst="rect">
            <a:avLst/>
          </a:prstGeom>
          <a:noFill/>
          <a:ln>
            <a:noFill/>
          </a:ln>
        </p:spPr>
      </p:pic>
      <p:pic>
        <p:nvPicPr>
          <p:cNvPr id="360" name="Google Shape;360;p46"/>
          <p:cNvPicPr preferRelativeResize="0"/>
          <p:nvPr/>
        </p:nvPicPr>
        <p:blipFill>
          <a:blip r:embed="rId6">
            <a:alphaModFix/>
          </a:blip>
          <a:stretch>
            <a:fillRect/>
          </a:stretch>
        </p:blipFill>
        <p:spPr>
          <a:xfrm>
            <a:off x="88725" y="5025300"/>
            <a:ext cx="9093248" cy="155400"/>
          </a:xfrm>
          <a:prstGeom prst="rect">
            <a:avLst/>
          </a:prstGeom>
          <a:noFill/>
          <a:ln>
            <a:noFill/>
          </a:ln>
        </p:spPr>
      </p:pic>
      <p:pic>
        <p:nvPicPr>
          <p:cNvPr id="361" name="Google Shape;361;p46"/>
          <p:cNvPicPr preferRelativeResize="0"/>
          <p:nvPr/>
        </p:nvPicPr>
        <p:blipFill>
          <a:blip r:embed="rId7">
            <a:alphaModFix/>
          </a:blip>
          <a:stretch>
            <a:fillRect/>
          </a:stretch>
        </p:blipFill>
        <p:spPr>
          <a:xfrm>
            <a:off x="9004525" y="-182975"/>
            <a:ext cx="177450" cy="5326474"/>
          </a:xfrm>
          <a:prstGeom prst="rect">
            <a:avLst/>
          </a:prstGeom>
          <a:noFill/>
          <a:ln>
            <a:noFill/>
          </a:ln>
        </p:spPr>
      </p:pic>
      <p:sp>
        <p:nvSpPr>
          <p:cNvPr id="362" name="Google Shape;362;p46"/>
          <p:cNvSpPr txBox="1"/>
          <p:nvPr>
            <p:ph type="title"/>
          </p:nvPr>
        </p:nvSpPr>
        <p:spPr>
          <a:xfrm>
            <a:off x="748025" y="313575"/>
            <a:ext cx="77046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latin typeface="Poppins"/>
                <a:ea typeface="Poppins"/>
                <a:cs typeface="Poppins"/>
                <a:sym typeface="Poppins"/>
              </a:rPr>
              <a:t>Extensions</a:t>
            </a:r>
            <a:endParaRPr sz="3500">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47"/>
          <p:cNvSpPr txBox="1"/>
          <p:nvPr/>
        </p:nvSpPr>
        <p:spPr>
          <a:xfrm>
            <a:off x="136450" y="4671125"/>
            <a:ext cx="2004900" cy="1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Pathway Gothic One"/>
              <a:ea typeface="Pathway Gothic One"/>
              <a:cs typeface="Pathway Gothic One"/>
              <a:sym typeface="Pathway Gothic One"/>
            </a:endParaRPr>
          </a:p>
        </p:txBody>
      </p:sp>
      <p:sp>
        <p:nvSpPr>
          <p:cNvPr id="368" name="Google Shape;368;p47"/>
          <p:cNvSpPr txBox="1"/>
          <p:nvPr/>
        </p:nvSpPr>
        <p:spPr>
          <a:xfrm>
            <a:off x="730750" y="1514925"/>
            <a:ext cx="5837700" cy="13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000">
              <a:solidFill>
                <a:srgbClr val="FFFFFF"/>
              </a:solidFill>
              <a:latin typeface="Poppins Medium"/>
              <a:ea typeface="Poppins Medium"/>
              <a:cs typeface="Poppins Medium"/>
              <a:sym typeface="Poppins Medium"/>
            </a:endParaRPr>
          </a:p>
          <a:p>
            <a:pPr indent="0" lvl="0" marL="0" rtl="0" algn="l">
              <a:spcBef>
                <a:spcPts val="0"/>
              </a:spcBef>
              <a:spcAft>
                <a:spcPts val="0"/>
              </a:spcAft>
              <a:buNone/>
            </a:pPr>
            <a:r>
              <a:rPr lang="en" sz="4000">
                <a:solidFill>
                  <a:srgbClr val="FFFFFF"/>
                </a:solidFill>
                <a:latin typeface="Poppins Medium"/>
                <a:ea typeface="Poppins Medium"/>
                <a:cs typeface="Poppins Medium"/>
                <a:sym typeface="Poppins Medium"/>
              </a:rPr>
              <a:t>Conclusions</a:t>
            </a:r>
            <a:endParaRPr sz="4000">
              <a:solidFill>
                <a:srgbClr val="FFFFFF"/>
              </a:solidFill>
              <a:latin typeface="Poppins Medium"/>
              <a:ea typeface="Poppins Medium"/>
              <a:cs typeface="Poppins Medium"/>
              <a:sym typeface="Poppi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2" name="Shape 372"/>
        <p:cNvGrpSpPr/>
        <p:nvPr/>
      </p:nvGrpSpPr>
      <p:grpSpPr>
        <a:xfrm>
          <a:off x="0" y="0"/>
          <a:ext cx="0" cy="0"/>
          <a:chOff x="0" y="0"/>
          <a:chExt cx="0" cy="0"/>
        </a:xfrm>
      </p:grpSpPr>
      <p:sp>
        <p:nvSpPr>
          <p:cNvPr id="373" name="Google Shape;373;p48"/>
          <p:cNvSpPr txBox="1"/>
          <p:nvPr>
            <p:ph type="title"/>
          </p:nvPr>
        </p:nvSpPr>
        <p:spPr>
          <a:xfrm>
            <a:off x="748025" y="313575"/>
            <a:ext cx="77046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 </a:t>
            </a:r>
            <a:endParaRPr/>
          </a:p>
        </p:txBody>
      </p:sp>
      <p:sp>
        <p:nvSpPr>
          <p:cNvPr id="374" name="Google Shape;374;p48"/>
          <p:cNvSpPr txBox="1"/>
          <p:nvPr>
            <p:ph idx="12" type="sldNum"/>
          </p:nvPr>
        </p:nvSpPr>
        <p:spPr>
          <a:xfrm>
            <a:off x="8663025" y="4805125"/>
            <a:ext cx="248700" cy="155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solidFill>
                  <a:schemeClr val="dk1"/>
                </a:solidFill>
                <a:latin typeface="Roboto"/>
                <a:ea typeface="Roboto"/>
                <a:cs typeface="Roboto"/>
                <a:sym typeface="Roboto"/>
              </a:rPr>
              <a:t>‹#›</a:t>
            </a:fld>
            <a:endParaRPr b="1">
              <a:solidFill>
                <a:schemeClr val="dk1"/>
              </a:solidFill>
              <a:latin typeface="Roboto"/>
              <a:ea typeface="Roboto"/>
              <a:cs typeface="Roboto"/>
              <a:sym typeface="Roboto"/>
            </a:endParaRPr>
          </a:p>
        </p:txBody>
      </p:sp>
      <p:sp>
        <p:nvSpPr>
          <p:cNvPr id="375" name="Google Shape;375;p48"/>
          <p:cNvSpPr txBox="1"/>
          <p:nvPr/>
        </p:nvSpPr>
        <p:spPr>
          <a:xfrm>
            <a:off x="851850" y="1129500"/>
            <a:ext cx="6647400" cy="3385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rPr lang="en" sz="1100">
                <a:solidFill>
                  <a:schemeClr val="dk1"/>
                </a:solidFill>
                <a:latin typeface="Poppins Medium"/>
                <a:ea typeface="Poppins Medium"/>
                <a:cs typeface="Poppins Medium"/>
                <a:sym typeface="Poppins Medium"/>
              </a:rPr>
              <a:t>  </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p:txBody>
      </p:sp>
      <p:pic>
        <p:nvPicPr>
          <p:cNvPr id="376" name="Google Shape;376;p48"/>
          <p:cNvPicPr preferRelativeResize="0"/>
          <p:nvPr/>
        </p:nvPicPr>
        <p:blipFill>
          <a:blip r:embed="rId4">
            <a:alphaModFix/>
          </a:blip>
          <a:stretch>
            <a:fillRect/>
          </a:stretch>
        </p:blipFill>
        <p:spPr>
          <a:xfrm>
            <a:off x="0" y="-101700"/>
            <a:ext cx="9144003" cy="228750"/>
          </a:xfrm>
          <a:prstGeom prst="rect">
            <a:avLst/>
          </a:prstGeom>
          <a:noFill/>
          <a:ln>
            <a:noFill/>
          </a:ln>
        </p:spPr>
      </p:pic>
      <p:pic>
        <p:nvPicPr>
          <p:cNvPr id="377" name="Google Shape;377;p48"/>
          <p:cNvPicPr preferRelativeResize="0"/>
          <p:nvPr/>
        </p:nvPicPr>
        <p:blipFill>
          <a:blip r:embed="rId5">
            <a:alphaModFix/>
          </a:blip>
          <a:stretch>
            <a:fillRect/>
          </a:stretch>
        </p:blipFill>
        <p:spPr>
          <a:xfrm>
            <a:off x="-3" y="0"/>
            <a:ext cx="177450" cy="5143501"/>
          </a:xfrm>
          <a:prstGeom prst="rect">
            <a:avLst/>
          </a:prstGeom>
          <a:noFill/>
          <a:ln>
            <a:noFill/>
          </a:ln>
        </p:spPr>
      </p:pic>
      <p:pic>
        <p:nvPicPr>
          <p:cNvPr id="378" name="Google Shape;378;p48"/>
          <p:cNvPicPr preferRelativeResize="0"/>
          <p:nvPr/>
        </p:nvPicPr>
        <p:blipFill>
          <a:blip r:embed="rId6">
            <a:alphaModFix/>
          </a:blip>
          <a:stretch>
            <a:fillRect/>
          </a:stretch>
        </p:blipFill>
        <p:spPr>
          <a:xfrm>
            <a:off x="88725" y="5025300"/>
            <a:ext cx="9093248" cy="155400"/>
          </a:xfrm>
          <a:prstGeom prst="rect">
            <a:avLst/>
          </a:prstGeom>
          <a:noFill/>
          <a:ln>
            <a:noFill/>
          </a:ln>
        </p:spPr>
      </p:pic>
      <p:pic>
        <p:nvPicPr>
          <p:cNvPr id="379" name="Google Shape;379;p48"/>
          <p:cNvPicPr preferRelativeResize="0"/>
          <p:nvPr/>
        </p:nvPicPr>
        <p:blipFill>
          <a:blip r:embed="rId7">
            <a:alphaModFix/>
          </a:blip>
          <a:stretch>
            <a:fillRect/>
          </a:stretch>
        </p:blipFill>
        <p:spPr>
          <a:xfrm>
            <a:off x="9004525" y="-182975"/>
            <a:ext cx="177450" cy="5326474"/>
          </a:xfrm>
          <a:prstGeom prst="rect">
            <a:avLst/>
          </a:prstGeom>
          <a:noFill/>
          <a:ln>
            <a:noFill/>
          </a:ln>
        </p:spPr>
      </p:pic>
      <p:sp>
        <p:nvSpPr>
          <p:cNvPr id="380" name="Google Shape;380;p48"/>
          <p:cNvSpPr txBox="1"/>
          <p:nvPr>
            <p:ph type="title"/>
          </p:nvPr>
        </p:nvSpPr>
        <p:spPr>
          <a:xfrm>
            <a:off x="748025" y="313575"/>
            <a:ext cx="77046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latin typeface="Poppins"/>
                <a:ea typeface="Poppins"/>
                <a:cs typeface="Poppins"/>
                <a:sym typeface="Poppins"/>
              </a:rPr>
              <a:t>Zooming and Popping Out</a:t>
            </a:r>
            <a:endParaRPr sz="3500">
              <a:latin typeface="Poppins"/>
              <a:ea typeface="Poppins"/>
              <a:cs typeface="Poppins"/>
              <a:sym typeface="Poppins"/>
            </a:endParaRPr>
          </a:p>
          <a:p>
            <a:pPr indent="0" lvl="0" marL="0" rtl="0" algn="l">
              <a:spcBef>
                <a:spcPts val="0"/>
              </a:spcBef>
              <a:spcAft>
                <a:spcPts val="0"/>
              </a:spcAft>
              <a:buNone/>
            </a:pPr>
            <a:r>
              <a:t/>
            </a:r>
            <a:endParaRPr i="1" sz="1300">
              <a:solidFill>
                <a:schemeClr val="accent5"/>
              </a:solidFill>
              <a:latin typeface="Poppins"/>
              <a:ea typeface="Poppins"/>
              <a:cs typeface="Poppins"/>
              <a:sym typeface="Poppins"/>
            </a:endParaRPr>
          </a:p>
        </p:txBody>
      </p:sp>
      <p:sp>
        <p:nvSpPr>
          <p:cNvPr id="381" name="Google Shape;381;p48"/>
          <p:cNvSpPr txBox="1"/>
          <p:nvPr/>
        </p:nvSpPr>
        <p:spPr>
          <a:xfrm>
            <a:off x="1132450" y="884050"/>
            <a:ext cx="4668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solidFill>
                  <a:schemeClr val="accent5"/>
                </a:solidFill>
                <a:latin typeface="Poppins"/>
                <a:ea typeface="Poppins"/>
                <a:cs typeface="Poppins"/>
                <a:sym typeface="Poppins"/>
              </a:rPr>
              <a:t>with everyone’s favorite, Olivia Rodrigo</a:t>
            </a:r>
            <a:endParaRPr/>
          </a:p>
        </p:txBody>
      </p:sp>
      <p:pic>
        <p:nvPicPr>
          <p:cNvPr id="382" name="Google Shape;382;p48" title="RPReplay_Final1623294865 (online-video-cutter.com).mp4">
            <a:hlinkClick r:id="rId8"/>
          </p:cNvPr>
          <p:cNvPicPr preferRelativeResize="0"/>
          <p:nvPr/>
        </p:nvPicPr>
        <p:blipFill>
          <a:blip r:embed="rId9">
            <a:alphaModFix/>
          </a:blip>
          <a:stretch>
            <a:fillRect/>
          </a:stretch>
        </p:blipFill>
        <p:spPr>
          <a:xfrm>
            <a:off x="2230350" y="13183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p49"/>
          <p:cNvSpPr txBox="1"/>
          <p:nvPr>
            <p:ph type="title"/>
          </p:nvPr>
        </p:nvSpPr>
        <p:spPr>
          <a:xfrm>
            <a:off x="748025" y="313575"/>
            <a:ext cx="77046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 </a:t>
            </a:r>
            <a:endParaRPr/>
          </a:p>
        </p:txBody>
      </p:sp>
      <p:sp>
        <p:nvSpPr>
          <p:cNvPr id="388" name="Google Shape;388;p49"/>
          <p:cNvSpPr txBox="1"/>
          <p:nvPr>
            <p:ph idx="12" type="sldNum"/>
          </p:nvPr>
        </p:nvSpPr>
        <p:spPr>
          <a:xfrm>
            <a:off x="8663025" y="4805125"/>
            <a:ext cx="248700" cy="155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solidFill>
                  <a:schemeClr val="dk1"/>
                </a:solidFill>
                <a:latin typeface="Roboto"/>
                <a:ea typeface="Roboto"/>
                <a:cs typeface="Roboto"/>
                <a:sym typeface="Roboto"/>
              </a:rPr>
              <a:t>‹#›</a:t>
            </a:fld>
            <a:endParaRPr b="1">
              <a:solidFill>
                <a:schemeClr val="dk1"/>
              </a:solidFill>
              <a:latin typeface="Roboto"/>
              <a:ea typeface="Roboto"/>
              <a:cs typeface="Roboto"/>
              <a:sym typeface="Roboto"/>
            </a:endParaRPr>
          </a:p>
        </p:txBody>
      </p:sp>
      <p:sp>
        <p:nvSpPr>
          <p:cNvPr id="389" name="Google Shape;389;p49"/>
          <p:cNvSpPr txBox="1"/>
          <p:nvPr/>
        </p:nvSpPr>
        <p:spPr>
          <a:xfrm>
            <a:off x="851850" y="1129500"/>
            <a:ext cx="6647400" cy="3385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To no one’s surprise, predicting the next hit song by granularizing it per its features is no easy task  </a:t>
            </a:r>
            <a:endParaRPr sz="13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Results specific to data set</a:t>
            </a:r>
            <a:endParaRPr sz="1300">
              <a:solidFill>
                <a:schemeClr val="dk1"/>
              </a:solidFill>
              <a:latin typeface="Poppins Medium"/>
              <a:ea typeface="Poppins Medium"/>
              <a:cs typeface="Poppins Medium"/>
              <a:sym typeface="Poppins Medium"/>
            </a:endParaRPr>
          </a:p>
          <a:p>
            <a:pPr indent="-311150" lvl="1" marL="9144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What if we didn’t care about acousticness, loudness, etc. Why are those deemed useful in the first </a:t>
            </a:r>
            <a:r>
              <a:rPr lang="en" sz="1300">
                <a:solidFill>
                  <a:schemeClr val="dk1"/>
                </a:solidFill>
                <a:latin typeface="Poppins Medium"/>
                <a:ea typeface="Poppins Medium"/>
                <a:cs typeface="Poppins Medium"/>
                <a:sym typeface="Poppins Medium"/>
              </a:rPr>
              <a:t>place</a:t>
            </a:r>
            <a:r>
              <a:rPr lang="en" sz="1300">
                <a:solidFill>
                  <a:schemeClr val="dk1"/>
                </a:solidFill>
                <a:latin typeface="Poppins Medium"/>
                <a:ea typeface="Poppins Medium"/>
                <a:cs typeface="Poppins Medium"/>
                <a:sym typeface="Poppins Medium"/>
              </a:rPr>
              <a:t>?  </a:t>
            </a:r>
            <a:endParaRPr sz="1300">
              <a:solidFill>
                <a:schemeClr val="dk1"/>
              </a:solidFill>
              <a:latin typeface="Poppins Medium"/>
              <a:ea typeface="Poppins Medium"/>
              <a:cs typeface="Poppins Medium"/>
              <a:sym typeface="Poppins Medium"/>
            </a:endParaRPr>
          </a:p>
          <a:p>
            <a:pPr indent="-311150" lvl="1" marL="9144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What if we included Twitter/Instagram followers of artist, a metric to represent their current network value, if they’re signed to a label or not (and which one) etc </a:t>
            </a:r>
            <a:endParaRPr sz="13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Spotify, like all guardians of a galaxy, keep certain data hidden, and certain mechanisms undisclosed, to ensure a competitive advantage </a:t>
            </a:r>
            <a:endParaRPr sz="1300">
              <a:solidFill>
                <a:schemeClr val="dk1"/>
              </a:solidFill>
              <a:latin typeface="Poppins Medium"/>
              <a:ea typeface="Poppins Medium"/>
              <a:cs typeface="Poppins Medium"/>
              <a:sym typeface="Poppins Medium"/>
            </a:endParaRPr>
          </a:p>
          <a:p>
            <a:pPr indent="-311150" lvl="1" marL="9144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PII</a:t>
            </a:r>
            <a:endParaRPr sz="1300">
              <a:solidFill>
                <a:schemeClr val="dk1"/>
              </a:solidFill>
              <a:latin typeface="Poppins Medium"/>
              <a:ea typeface="Poppins Medium"/>
              <a:cs typeface="Poppins Medium"/>
              <a:sym typeface="Poppins Medium"/>
            </a:endParaRPr>
          </a:p>
          <a:p>
            <a:pPr indent="-311150" lvl="1" marL="9144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Stakeholder permission</a:t>
            </a:r>
            <a:endParaRPr sz="13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One sided dataset, self-serving</a:t>
            </a:r>
            <a:endParaRPr sz="1300">
              <a:solidFill>
                <a:schemeClr val="dk1"/>
              </a:solidFill>
              <a:latin typeface="Poppins Medium"/>
              <a:ea typeface="Poppins Medium"/>
              <a:cs typeface="Poppins Medium"/>
              <a:sym typeface="Poppins Medium"/>
            </a:endParaRPr>
          </a:p>
          <a:p>
            <a:pPr indent="-311150" lvl="1" marL="9144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Serves Spotify more than the artist in that the attributes are descriptive vs prescriptive </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rPr lang="en" sz="1100">
                <a:solidFill>
                  <a:schemeClr val="dk1"/>
                </a:solidFill>
                <a:latin typeface="Poppins Medium"/>
                <a:ea typeface="Poppins Medium"/>
                <a:cs typeface="Poppins Medium"/>
                <a:sym typeface="Poppins Medium"/>
              </a:rPr>
              <a:t>  </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p:txBody>
      </p:sp>
      <p:pic>
        <p:nvPicPr>
          <p:cNvPr id="390" name="Google Shape;390;p49"/>
          <p:cNvPicPr preferRelativeResize="0"/>
          <p:nvPr/>
        </p:nvPicPr>
        <p:blipFill>
          <a:blip r:embed="rId4">
            <a:alphaModFix/>
          </a:blip>
          <a:stretch>
            <a:fillRect/>
          </a:stretch>
        </p:blipFill>
        <p:spPr>
          <a:xfrm>
            <a:off x="0" y="-101700"/>
            <a:ext cx="9144003" cy="228750"/>
          </a:xfrm>
          <a:prstGeom prst="rect">
            <a:avLst/>
          </a:prstGeom>
          <a:noFill/>
          <a:ln>
            <a:noFill/>
          </a:ln>
        </p:spPr>
      </p:pic>
      <p:pic>
        <p:nvPicPr>
          <p:cNvPr id="391" name="Google Shape;391;p49"/>
          <p:cNvPicPr preferRelativeResize="0"/>
          <p:nvPr/>
        </p:nvPicPr>
        <p:blipFill>
          <a:blip r:embed="rId5">
            <a:alphaModFix/>
          </a:blip>
          <a:stretch>
            <a:fillRect/>
          </a:stretch>
        </p:blipFill>
        <p:spPr>
          <a:xfrm>
            <a:off x="-3" y="0"/>
            <a:ext cx="177450" cy="5143501"/>
          </a:xfrm>
          <a:prstGeom prst="rect">
            <a:avLst/>
          </a:prstGeom>
          <a:noFill/>
          <a:ln>
            <a:noFill/>
          </a:ln>
        </p:spPr>
      </p:pic>
      <p:pic>
        <p:nvPicPr>
          <p:cNvPr id="392" name="Google Shape;392;p49"/>
          <p:cNvPicPr preferRelativeResize="0"/>
          <p:nvPr/>
        </p:nvPicPr>
        <p:blipFill>
          <a:blip r:embed="rId6">
            <a:alphaModFix/>
          </a:blip>
          <a:stretch>
            <a:fillRect/>
          </a:stretch>
        </p:blipFill>
        <p:spPr>
          <a:xfrm>
            <a:off x="88725" y="5025300"/>
            <a:ext cx="9093248" cy="155400"/>
          </a:xfrm>
          <a:prstGeom prst="rect">
            <a:avLst/>
          </a:prstGeom>
          <a:noFill/>
          <a:ln>
            <a:noFill/>
          </a:ln>
        </p:spPr>
      </p:pic>
      <p:pic>
        <p:nvPicPr>
          <p:cNvPr id="393" name="Google Shape;393;p49"/>
          <p:cNvPicPr preferRelativeResize="0"/>
          <p:nvPr/>
        </p:nvPicPr>
        <p:blipFill>
          <a:blip r:embed="rId7">
            <a:alphaModFix/>
          </a:blip>
          <a:stretch>
            <a:fillRect/>
          </a:stretch>
        </p:blipFill>
        <p:spPr>
          <a:xfrm>
            <a:off x="9004525" y="-182975"/>
            <a:ext cx="177450" cy="5326474"/>
          </a:xfrm>
          <a:prstGeom prst="rect">
            <a:avLst/>
          </a:prstGeom>
          <a:noFill/>
          <a:ln>
            <a:noFill/>
          </a:ln>
        </p:spPr>
      </p:pic>
      <p:sp>
        <p:nvSpPr>
          <p:cNvPr id="394" name="Google Shape;394;p49"/>
          <p:cNvSpPr txBox="1"/>
          <p:nvPr>
            <p:ph type="title"/>
          </p:nvPr>
        </p:nvSpPr>
        <p:spPr>
          <a:xfrm>
            <a:off x="748025" y="313575"/>
            <a:ext cx="77046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500">
                <a:latin typeface="Poppins"/>
                <a:ea typeface="Poppins"/>
                <a:cs typeface="Poppins"/>
                <a:sym typeface="Poppins"/>
              </a:rPr>
              <a:t>Final Thoughts</a:t>
            </a:r>
            <a:endParaRPr sz="3500">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8" name="Shape 398"/>
        <p:cNvGrpSpPr/>
        <p:nvPr/>
      </p:nvGrpSpPr>
      <p:grpSpPr>
        <a:xfrm>
          <a:off x="0" y="0"/>
          <a:ext cx="0" cy="0"/>
          <a:chOff x="0" y="0"/>
          <a:chExt cx="0" cy="0"/>
        </a:xfrm>
      </p:grpSpPr>
      <p:sp>
        <p:nvSpPr>
          <p:cNvPr id="399" name="Google Shape;399;p50"/>
          <p:cNvSpPr txBox="1"/>
          <p:nvPr/>
        </p:nvSpPr>
        <p:spPr>
          <a:xfrm>
            <a:off x="136450" y="4671125"/>
            <a:ext cx="2004900" cy="1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Pathway Gothic One"/>
              <a:ea typeface="Pathway Gothic One"/>
              <a:cs typeface="Pathway Gothic One"/>
              <a:sym typeface="Pathway Gothic One"/>
            </a:endParaRPr>
          </a:p>
        </p:txBody>
      </p:sp>
      <p:sp>
        <p:nvSpPr>
          <p:cNvPr id="400" name="Google Shape;400;p50"/>
          <p:cNvSpPr txBox="1"/>
          <p:nvPr/>
        </p:nvSpPr>
        <p:spPr>
          <a:xfrm>
            <a:off x="534425" y="302600"/>
            <a:ext cx="5837700" cy="6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FFFFFF"/>
                </a:solidFill>
                <a:latin typeface="Poppins Medium"/>
                <a:ea typeface="Poppins Medium"/>
                <a:cs typeface="Poppins Medium"/>
                <a:sym typeface="Poppins Medium"/>
              </a:rPr>
              <a:t>Acknowledgements </a:t>
            </a:r>
            <a:endParaRPr sz="3500">
              <a:solidFill>
                <a:srgbClr val="FFFFFF"/>
              </a:solidFill>
              <a:latin typeface="Poppins Medium"/>
              <a:ea typeface="Poppins Medium"/>
              <a:cs typeface="Poppins Medium"/>
              <a:sym typeface="Poppins Medium"/>
            </a:endParaRPr>
          </a:p>
        </p:txBody>
      </p:sp>
      <p:sp>
        <p:nvSpPr>
          <p:cNvPr id="401" name="Google Shape;401;p50"/>
          <p:cNvSpPr txBox="1"/>
          <p:nvPr/>
        </p:nvSpPr>
        <p:spPr>
          <a:xfrm>
            <a:off x="534425" y="1218550"/>
            <a:ext cx="7880100" cy="2966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b="1" lang="en">
                <a:solidFill>
                  <a:schemeClr val="dk1"/>
                </a:solidFill>
                <a:latin typeface="Poppins"/>
                <a:ea typeface="Poppins"/>
                <a:cs typeface="Poppins"/>
                <a:sym typeface="Poppins"/>
              </a:rPr>
              <a:t>Greg</a:t>
            </a:r>
            <a:r>
              <a:rPr lang="en">
                <a:solidFill>
                  <a:schemeClr val="dk1"/>
                </a:solidFill>
                <a:latin typeface="Poppins Medium"/>
                <a:ea typeface="Poppins Medium"/>
                <a:cs typeface="Poppins Medium"/>
                <a:sym typeface="Poppins Medium"/>
              </a:rPr>
              <a:t> for being a patient, unwavering, and incredibly informative teacher  </a:t>
            </a:r>
            <a:endParaRPr>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t/>
            </a:r>
            <a:endParaRPr>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rPr b="1" lang="en">
                <a:solidFill>
                  <a:schemeClr val="dk1"/>
                </a:solidFill>
                <a:latin typeface="Poppins"/>
                <a:ea typeface="Poppins"/>
                <a:cs typeface="Poppins"/>
                <a:sym typeface="Poppins"/>
              </a:rPr>
              <a:t>Jordan </a:t>
            </a:r>
            <a:r>
              <a:rPr lang="en">
                <a:solidFill>
                  <a:schemeClr val="dk1"/>
                </a:solidFill>
                <a:latin typeface="Poppins Medium"/>
                <a:ea typeface="Poppins Medium"/>
                <a:cs typeface="Poppins Medium"/>
                <a:sym typeface="Poppins Medium"/>
              </a:rPr>
              <a:t>for letting me pester him non-stop, and for helping me wade through the swampy challenge of learning Data Science</a:t>
            </a:r>
            <a:endParaRPr>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t/>
            </a:r>
            <a:endParaRPr>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rPr b="1" lang="en">
                <a:solidFill>
                  <a:schemeClr val="dk1"/>
                </a:solidFill>
                <a:latin typeface="Poppins"/>
                <a:ea typeface="Poppins"/>
                <a:cs typeface="Poppins"/>
                <a:sym typeface="Poppins"/>
              </a:rPr>
              <a:t>Classmates</a:t>
            </a:r>
            <a:r>
              <a:rPr lang="en">
                <a:solidFill>
                  <a:schemeClr val="dk1"/>
                </a:solidFill>
                <a:latin typeface="Poppins Medium"/>
                <a:ea typeface="Poppins Medium"/>
                <a:cs typeface="Poppins Medium"/>
                <a:sym typeface="Poppins Medium"/>
              </a:rPr>
              <a:t> for the jokes and </a:t>
            </a:r>
            <a:r>
              <a:rPr lang="en">
                <a:solidFill>
                  <a:schemeClr val="dk1"/>
                </a:solidFill>
                <a:latin typeface="Poppins Medium"/>
                <a:ea typeface="Poppins Medium"/>
                <a:cs typeface="Poppins Medium"/>
                <a:sym typeface="Poppins Medium"/>
              </a:rPr>
              <a:t>camaraderie </a:t>
            </a:r>
            <a:r>
              <a:rPr lang="en">
                <a:solidFill>
                  <a:schemeClr val="dk1"/>
                </a:solidFill>
                <a:latin typeface="Poppins Medium"/>
                <a:ea typeface="Poppins Medium"/>
                <a:cs typeface="Poppins Medium"/>
                <a:sym typeface="Poppins Medium"/>
              </a:rPr>
              <a:t> </a:t>
            </a:r>
            <a:r>
              <a:rPr lang="en" sz="1300">
                <a:solidFill>
                  <a:schemeClr val="dk1"/>
                </a:solidFill>
                <a:latin typeface="Poppins Medium"/>
                <a:ea typeface="Poppins Medium"/>
                <a:cs typeface="Poppins Medium"/>
                <a:sym typeface="Poppins Medium"/>
              </a:rPr>
              <a:t> </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t/>
            </a:r>
            <a:endParaRPr sz="1100">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t/>
            </a:r>
            <a:endParaRPr sz="3000">
              <a:solidFill>
                <a:schemeClr val="lt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rPr lang="en" sz="3000">
                <a:solidFill>
                  <a:schemeClr val="lt1"/>
                </a:solidFill>
                <a:latin typeface="Poppins Medium"/>
                <a:ea typeface="Poppins Medium"/>
                <a:cs typeface="Poppins Medium"/>
                <a:sym typeface="Poppins Medium"/>
              </a:rPr>
              <a:t>Thank you! </a:t>
            </a:r>
            <a:endParaRPr sz="3000">
              <a:solidFill>
                <a:schemeClr val="lt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p:txBody>
      </p:sp>
      <p:pic>
        <p:nvPicPr>
          <p:cNvPr id="402" name="Google Shape;402;p50"/>
          <p:cNvPicPr preferRelativeResize="0"/>
          <p:nvPr/>
        </p:nvPicPr>
        <p:blipFill>
          <a:blip r:embed="rId4">
            <a:alphaModFix/>
          </a:blip>
          <a:stretch>
            <a:fillRect/>
          </a:stretch>
        </p:blipFill>
        <p:spPr>
          <a:xfrm>
            <a:off x="5455875" y="2696725"/>
            <a:ext cx="3048000" cy="2286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7"/>
          <p:cNvSpPr txBox="1"/>
          <p:nvPr/>
        </p:nvSpPr>
        <p:spPr>
          <a:xfrm>
            <a:off x="136450" y="4671125"/>
            <a:ext cx="2004900" cy="1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Pathway Gothic One"/>
              <a:ea typeface="Pathway Gothic One"/>
              <a:cs typeface="Pathway Gothic One"/>
              <a:sym typeface="Pathway Gothic One"/>
            </a:endParaRPr>
          </a:p>
        </p:txBody>
      </p:sp>
      <p:sp>
        <p:nvSpPr>
          <p:cNvPr id="122" name="Google Shape;122;p27"/>
          <p:cNvSpPr txBox="1"/>
          <p:nvPr/>
        </p:nvSpPr>
        <p:spPr>
          <a:xfrm>
            <a:off x="991175" y="1872750"/>
            <a:ext cx="3806400" cy="13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rgbClr val="FFFFFF"/>
                </a:solidFill>
                <a:latin typeface="Poppins Medium"/>
                <a:ea typeface="Poppins Medium"/>
                <a:cs typeface="Poppins Medium"/>
                <a:sym typeface="Poppins Medium"/>
              </a:rPr>
              <a:t>Intro</a:t>
            </a:r>
            <a:endParaRPr sz="4000">
              <a:solidFill>
                <a:srgbClr val="FFFFFF"/>
              </a:solidFill>
              <a:latin typeface="Poppins Medium"/>
              <a:ea typeface="Poppins Medium"/>
              <a:cs typeface="Poppins Medium"/>
              <a:sym typeface="Poppi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8"/>
          <p:cNvSpPr txBox="1"/>
          <p:nvPr>
            <p:ph type="title"/>
          </p:nvPr>
        </p:nvSpPr>
        <p:spPr>
          <a:xfrm>
            <a:off x="748023" y="313563"/>
            <a:ext cx="47838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5000">
                <a:latin typeface="Poppins"/>
                <a:ea typeface="Poppins"/>
                <a:cs typeface="Poppins"/>
                <a:sym typeface="Poppins"/>
              </a:rPr>
              <a:t>The Who?</a:t>
            </a:r>
            <a:endParaRPr sz="5000">
              <a:latin typeface="Poppins"/>
              <a:ea typeface="Poppins"/>
              <a:cs typeface="Poppins"/>
              <a:sym typeface="Poppins"/>
            </a:endParaRPr>
          </a:p>
        </p:txBody>
      </p:sp>
      <p:sp>
        <p:nvSpPr>
          <p:cNvPr id="128" name="Google Shape;128;p28"/>
          <p:cNvSpPr txBox="1"/>
          <p:nvPr>
            <p:ph idx="12" type="sldNum"/>
          </p:nvPr>
        </p:nvSpPr>
        <p:spPr>
          <a:xfrm>
            <a:off x="8663025" y="4805125"/>
            <a:ext cx="248700" cy="155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solidFill>
                  <a:schemeClr val="dk1"/>
                </a:solidFill>
                <a:latin typeface="Roboto"/>
                <a:ea typeface="Roboto"/>
                <a:cs typeface="Roboto"/>
                <a:sym typeface="Roboto"/>
              </a:rPr>
              <a:t>‹#›</a:t>
            </a:fld>
            <a:endParaRPr b="1">
              <a:solidFill>
                <a:schemeClr val="dk1"/>
              </a:solidFill>
              <a:latin typeface="Roboto"/>
              <a:ea typeface="Roboto"/>
              <a:cs typeface="Roboto"/>
              <a:sym typeface="Roboto"/>
            </a:endParaRPr>
          </a:p>
        </p:txBody>
      </p:sp>
      <p:sp>
        <p:nvSpPr>
          <p:cNvPr id="129" name="Google Shape;129;p28"/>
          <p:cNvSpPr txBox="1"/>
          <p:nvPr/>
        </p:nvSpPr>
        <p:spPr>
          <a:xfrm>
            <a:off x="946025" y="1089750"/>
            <a:ext cx="6479100" cy="139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500">
              <a:solidFill>
                <a:schemeClr val="dk1"/>
              </a:solidFill>
              <a:latin typeface="Poppins Medium"/>
              <a:ea typeface="Poppins Medium"/>
              <a:cs typeface="Poppins Medium"/>
              <a:sym typeface="Poppins Medium"/>
            </a:endParaRPr>
          </a:p>
        </p:txBody>
      </p:sp>
      <p:pic>
        <p:nvPicPr>
          <p:cNvPr id="130" name="Google Shape;130;p28"/>
          <p:cNvPicPr preferRelativeResize="0"/>
          <p:nvPr/>
        </p:nvPicPr>
        <p:blipFill>
          <a:blip r:embed="rId4">
            <a:alphaModFix/>
          </a:blip>
          <a:stretch>
            <a:fillRect/>
          </a:stretch>
        </p:blipFill>
        <p:spPr>
          <a:xfrm>
            <a:off x="0" y="-101700"/>
            <a:ext cx="9144003" cy="228750"/>
          </a:xfrm>
          <a:prstGeom prst="rect">
            <a:avLst/>
          </a:prstGeom>
          <a:noFill/>
          <a:ln>
            <a:noFill/>
          </a:ln>
        </p:spPr>
      </p:pic>
      <p:pic>
        <p:nvPicPr>
          <p:cNvPr id="131" name="Google Shape;131;p28"/>
          <p:cNvPicPr preferRelativeResize="0"/>
          <p:nvPr/>
        </p:nvPicPr>
        <p:blipFill>
          <a:blip r:embed="rId5">
            <a:alphaModFix/>
          </a:blip>
          <a:stretch>
            <a:fillRect/>
          </a:stretch>
        </p:blipFill>
        <p:spPr>
          <a:xfrm>
            <a:off x="-3" y="0"/>
            <a:ext cx="177450" cy="5143501"/>
          </a:xfrm>
          <a:prstGeom prst="rect">
            <a:avLst/>
          </a:prstGeom>
          <a:noFill/>
          <a:ln>
            <a:noFill/>
          </a:ln>
        </p:spPr>
      </p:pic>
      <p:pic>
        <p:nvPicPr>
          <p:cNvPr id="132" name="Google Shape;132;p28"/>
          <p:cNvPicPr preferRelativeResize="0"/>
          <p:nvPr/>
        </p:nvPicPr>
        <p:blipFill>
          <a:blip r:embed="rId6">
            <a:alphaModFix/>
          </a:blip>
          <a:stretch>
            <a:fillRect/>
          </a:stretch>
        </p:blipFill>
        <p:spPr>
          <a:xfrm>
            <a:off x="88725" y="5025300"/>
            <a:ext cx="9093248" cy="155400"/>
          </a:xfrm>
          <a:prstGeom prst="rect">
            <a:avLst/>
          </a:prstGeom>
          <a:noFill/>
          <a:ln>
            <a:noFill/>
          </a:ln>
        </p:spPr>
      </p:pic>
      <p:pic>
        <p:nvPicPr>
          <p:cNvPr id="133" name="Google Shape;133;p28"/>
          <p:cNvPicPr preferRelativeResize="0"/>
          <p:nvPr/>
        </p:nvPicPr>
        <p:blipFill>
          <a:blip r:embed="rId7">
            <a:alphaModFix/>
          </a:blip>
          <a:stretch>
            <a:fillRect/>
          </a:stretch>
        </p:blipFill>
        <p:spPr>
          <a:xfrm>
            <a:off x="9004525" y="-182975"/>
            <a:ext cx="177450" cy="5326474"/>
          </a:xfrm>
          <a:prstGeom prst="rect">
            <a:avLst/>
          </a:prstGeom>
          <a:noFill/>
          <a:ln>
            <a:noFill/>
          </a:ln>
        </p:spPr>
      </p:pic>
      <p:pic>
        <p:nvPicPr>
          <p:cNvPr id="134" name="Google Shape;134;p28"/>
          <p:cNvPicPr preferRelativeResize="0"/>
          <p:nvPr/>
        </p:nvPicPr>
        <p:blipFill>
          <a:blip r:embed="rId8">
            <a:alphaModFix/>
          </a:blip>
          <a:stretch>
            <a:fillRect/>
          </a:stretch>
        </p:blipFill>
        <p:spPr>
          <a:xfrm>
            <a:off x="5286601" y="1590963"/>
            <a:ext cx="2871300" cy="2595600"/>
          </a:xfrm>
          <a:prstGeom prst="rect">
            <a:avLst/>
          </a:prstGeom>
          <a:noFill/>
          <a:ln>
            <a:noFill/>
          </a:ln>
        </p:spPr>
      </p:pic>
      <p:pic>
        <p:nvPicPr>
          <p:cNvPr id="135" name="Google Shape;135;p28"/>
          <p:cNvPicPr preferRelativeResize="0"/>
          <p:nvPr/>
        </p:nvPicPr>
        <p:blipFill>
          <a:blip r:embed="rId9">
            <a:alphaModFix/>
          </a:blip>
          <a:stretch>
            <a:fillRect/>
          </a:stretch>
        </p:blipFill>
        <p:spPr>
          <a:xfrm>
            <a:off x="713697" y="1772388"/>
            <a:ext cx="3189643" cy="2232750"/>
          </a:xfrm>
          <a:prstGeom prst="rect">
            <a:avLst/>
          </a:prstGeom>
          <a:noFill/>
          <a:ln>
            <a:noFill/>
          </a:ln>
        </p:spPr>
      </p:pic>
      <p:sp>
        <p:nvSpPr>
          <p:cNvPr id="136" name="Google Shape;136;p28"/>
          <p:cNvSpPr/>
          <p:nvPr/>
        </p:nvSpPr>
        <p:spPr>
          <a:xfrm>
            <a:off x="4165675" y="2639325"/>
            <a:ext cx="858600" cy="3735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9"/>
          <p:cNvSpPr txBox="1"/>
          <p:nvPr/>
        </p:nvSpPr>
        <p:spPr>
          <a:xfrm>
            <a:off x="136450" y="4671125"/>
            <a:ext cx="2004900" cy="1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Pathway Gothic One"/>
              <a:ea typeface="Pathway Gothic One"/>
              <a:cs typeface="Pathway Gothic One"/>
              <a:sym typeface="Pathway Gothic One"/>
            </a:endParaRPr>
          </a:p>
        </p:txBody>
      </p:sp>
      <p:sp>
        <p:nvSpPr>
          <p:cNvPr id="142" name="Google Shape;142;p29"/>
          <p:cNvSpPr txBox="1"/>
          <p:nvPr/>
        </p:nvSpPr>
        <p:spPr>
          <a:xfrm>
            <a:off x="991175" y="1872750"/>
            <a:ext cx="3806400" cy="13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rgbClr val="FFFFFF"/>
                </a:solidFill>
                <a:latin typeface="Poppins Medium"/>
                <a:ea typeface="Poppins Medium"/>
                <a:cs typeface="Poppins Medium"/>
                <a:sym typeface="Poppins Medium"/>
              </a:rPr>
              <a:t>Research Question</a:t>
            </a:r>
            <a:endParaRPr sz="4000">
              <a:solidFill>
                <a:srgbClr val="FFFFFF"/>
              </a:solidFill>
              <a:latin typeface="Poppins Medium"/>
              <a:ea typeface="Poppins Medium"/>
              <a:cs typeface="Poppins Medium"/>
              <a:sym typeface="Poppi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30"/>
          <p:cNvSpPr txBox="1"/>
          <p:nvPr>
            <p:ph type="title"/>
          </p:nvPr>
        </p:nvSpPr>
        <p:spPr>
          <a:xfrm>
            <a:off x="748025" y="313575"/>
            <a:ext cx="65340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5000">
                <a:latin typeface="Poppins"/>
                <a:ea typeface="Poppins"/>
                <a:cs typeface="Poppins"/>
                <a:sym typeface="Poppins"/>
              </a:rPr>
              <a:t>The What?</a:t>
            </a:r>
            <a:endParaRPr sz="5000">
              <a:latin typeface="Poppins"/>
              <a:ea typeface="Poppins"/>
              <a:cs typeface="Poppins"/>
              <a:sym typeface="Poppins"/>
            </a:endParaRPr>
          </a:p>
        </p:txBody>
      </p:sp>
      <p:sp>
        <p:nvSpPr>
          <p:cNvPr id="148" name="Google Shape;148;p30"/>
          <p:cNvSpPr txBox="1"/>
          <p:nvPr>
            <p:ph idx="12" type="sldNum"/>
          </p:nvPr>
        </p:nvSpPr>
        <p:spPr>
          <a:xfrm>
            <a:off x="8663025" y="4805125"/>
            <a:ext cx="248700" cy="155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solidFill>
                  <a:schemeClr val="dk1"/>
                </a:solidFill>
                <a:latin typeface="Roboto"/>
                <a:ea typeface="Roboto"/>
                <a:cs typeface="Roboto"/>
                <a:sym typeface="Roboto"/>
              </a:rPr>
              <a:t>‹#›</a:t>
            </a:fld>
            <a:endParaRPr b="1">
              <a:solidFill>
                <a:schemeClr val="dk1"/>
              </a:solidFill>
              <a:latin typeface="Roboto"/>
              <a:ea typeface="Roboto"/>
              <a:cs typeface="Roboto"/>
              <a:sym typeface="Roboto"/>
            </a:endParaRPr>
          </a:p>
        </p:txBody>
      </p:sp>
      <p:sp>
        <p:nvSpPr>
          <p:cNvPr id="149" name="Google Shape;149;p30"/>
          <p:cNvSpPr txBox="1"/>
          <p:nvPr/>
        </p:nvSpPr>
        <p:spPr>
          <a:xfrm>
            <a:off x="961925" y="1277225"/>
            <a:ext cx="6479100" cy="139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i="1" sz="13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I was specifically interested in finding out a bit more on how Spotify understands the “popularity” of a track. </a:t>
            </a:r>
            <a:r>
              <a:rPr b="1" lang="en" sz="1300">
                <a:solidFill>
                  <a:schemeClr val="dk1"/>
                </a:solidFill>
                <a:latin typeface="Poppins"/>
                <a:ea typeface="Poppins"/>
                <a:cs typeface="Poppins"/>
                <a:sym typeface="Poppins"/>
              </a:rPr>
              <a:t>Could we use a tracks attributes to predict the track’s popularity?</a:t>
            </a:r>
            <a:endParaRPr b="1" sz="1300">
              <a:solidFill>
                <a:schemeClr val="dk1"/>
              </a:solidFill>
              <a:latin typeface="Poppins"/>
              <a:ea typeface="Poppins"/>
              <a:cs typeface="Poppins"/>
              <a:sym typeface="Poppins"/>
            </a:endParaRPr>
          </a:p>
          <a:p>
            <a:pPr indent="0" lvl="0" marL="0" rtl="0" algn="l">
              <a:lnSpc>
                <a:spcPct val="100000"/>
              </a:lnSpc>
              <a:spcBef>
                <a:spcPts val="0"/>
              </a:spcBef>
              <a:spcAft>
                <a:spcPts val="0"/>
              </a:spcAft>
              <a:buNone/>
            </a:pPr>
            <a:r>
              <a:t/>
            </a:r>
            <a:endParaRPr b="1" sz="1300">
              <a:solidFill>
                <a:schemeClr val="dk1"/>
              </a:solidFill>
              <a:latin typeface="Poppins"/>
              <a:ea typeface="Poppins"/>
              <a:cs typeface="Poppins"/>
              <a:sym typeface="Poppins"/>
            </a:endParaRPr>
          </a:p>
          <a:p>
            <a:pPr indent="457200" lvl="0" marL="0" rtl="0" algn="l">
              <a:lnSpc>
                <a:spcPct val="100000"/>
              </a:lnSpc>
              <a:spcBef>
                <a:spcPts val="0"/>
              </a:spcBef>
              <a:spcAft>
                <a:spcPts val="0"/>
              </a:spcAft>
              <a:buNone/>
            </a:pPr>
            <a:r>
              <a:rPr lang="en" sz="1300">
                <a:solidFill>
                  <a:schemeClr val="dk1"/>
                </a:solidFill>
                <a:latin typeface="Poppins Medium"/>
                <a:ea typeface="Poppins Medium"/>
                <a:cs typeface="Poppins Medium"/>
                <a:sym typeface="Poppins Medium"/>
              </a:rPr>
              <a:t>Sub-questions and goals:</a:t>
            </a:r>
            <a:endParaRPr sz="1300">
              <a:solidFill>
                <a:schemeClr val="dk1"/>
              </a:solidFill>
              <a:latin typeface="Poppins Medium"/>
              <a:ea typeface="Poppins Medium"/>
              <a:cs typeface="Poppins Medium"/>
              <a:sym typeface="Poppins Medium"/>
            </a:endParaRPr>
          </a:p>
          <a:p>
            <a:pPr indent="-311150" lvl="0" marL="9144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Which track attributes are considered the strongest indicators of popularity?</a:t>
            </a:r>
            <a:endParaRPr sz="1300">
              <a:solidFill>
                <a:schemeClr val="dk1"/>
              </a:solidFill>
              <a:latin typeface="Poppins Medium"/>
              <a:ea typeface="Poppins Medium"/>
              <a:cs typeface="Poppins Medium"/>
              <a:sym typeface="Poppins Medium"/>
            </a:endParaRPr>
          </a:p>
          <a:p>
            <a:pPr indent="-311150" lvl="0" marL="9144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How high of a correlation can we reasonably achieve?</a:t>
            </a:r>
            <a:endParaRPr sz="1300">
              <a:solidFill>
                <a:schemeClr val="dk1"/>
              </a:solidFill>
              <a:latin typeface="Poppins Medium"/>
              <a:ea typeface="Poppins Medium"/>
              <a:cs typeface="Poppins Medium"/>
              <a:sym typeface="Poppins Medium"/>
            </a:endParaRPr>
          </a:p>
          <a:p>
            <a:pPr indent="-311150" lvl="0" marL="9144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Understanding how Spotify decomposes tracks by attributes and why </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5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rPr b="1" lang="en" sz="1500">
                <a:solidFill>
                  <a:schemeClr val="dk1"/>
                </a:solidFill>
                <a:latin typeface="Poppins"/>
                <a:ea typeface="Poppins"/>
                <a:cs typeface="Poppins"/>
                <a:sym typeface="Poppins"/>
              </a:rPr>
              <a:t>	</a:t>
            </a:r>
            <a:endParaRPr b="1" sz="1500">
              <a:solidFill>
                <a:schemeClr val="dk1"/>
              </a:solidFill>
              <a:latin typeface="Poppins"/>
              <a:ea typeface="Poppins"/>
              <a:cs typeface="Poppins"/>
              <a:sym typeface="Poppins"/>
            </a:endParaRPr>
          </a:p>
          <a:p>
            <a:pPr indent="0" lvl="0" marL="0" rtl="0" algn="l">
              <a:lnSpc>
                <a:spcPct val="100000"/>
              </a:lnSpc>
              <a:spcBef>
                <a:spcPts val="0"/>
              </a:spcBef>
              <a:spcAft>
                <a:spcPts val="0"/>
              </a:spcAft>
              <a:buNone/>
            </a:pPr>
            <a:r>
              <a:t/>
            </a:r>
            <a:endParaRPr sz="1500">
              <a:solidFill>
                <a:schemeClr val="dk1"/>
              </a:solidFill>
              <a:latin typeface="Poppins Medium"/>
              <a:ea typeface="Poppins Medium"/>
              <a:cs typeface="Poppins Medium"/>
              <a:sym typeface="Poppins Medium"/>
            </a:endParaRPr>
          </a:p>
        </p:txBody>
      </p:sp>
      <p:pic>
        <p:nvPicPr>
          <p:cNvPr id="150" name="Google Shape;150;p30"/>
          <p:cNvPicPr preferRelativeResize="0"/>
          <p:nvPr/>
        </p:nvPicPr>
        <p:blipFill>
          <a:blip r:embed="rId4">
            <a:alphaModFix/>
          </a:blip>
          <a:stretch>
            <a:fillRect/>
          </a:stretch>
        </p:blipFill>
        <p:spPr>
          <a:xfrm>
            <a:off x="0" y="-101700"/>
            <a:ext cx="9144003" cy="228750"/>
          </a:xfrm>
          <a:prstGeom prst="rect">
            <a:avLst/>
          </a:prstGeom>
          <a:noFill/>
          <a:ln>
            <a:noFill/>
          </a:ln>
        </p:spPr>
      </p:pic>
      <p:pic>
        <p:nvPicPr>
          <p:cNvPr id="151" name="Google Shape;151;p30"/>
          <p:cNvPicPr preferRelativeResize="0"/>
          <p:nvPr/>
        </p:nvPicPr>
        <p:blipFill>
          <a:blip r:embed="rId5">
            <a:alphaModFix/>
          </a:blip>
          <a:stretch>
            <a:fillRect/>
          </a:stretch>
        </p:blipFill>
        <p:spPr>
          <a:xfrm>
            <a:off x="-3" y="0"/>
            <a:ext cx="177450" cy="5143501"/>
          </a:xfrm>
          <a:prstGeom prst="rect">
            <a:avLst/>
          </a:prstGeom>
          <a:noFill/>
          <a:ln>
            <a:noFill/>
          </a:ln>
        </p:spPr>
      </p:pic>
      <p:pic>
        <p:nvPicPr>
          <p:cNvPr id="152" name="Google Shape;152;p30"/>
          <p:cNvPicPr preferRelativeResize="0"/>
          <p:nvPr/>
        </p:nvPicPr>
        <p:blipFill>
          <a:blip r:embed="rId6">
            <a:alphaModFix/>
          </a:blip>
          <a:stretch>
            <a:fillRect/>
          </a:stretch>
        </p:blipFill>
        <p:spPr>
          <a:xfrm>
            <a:off x="88725" y="5025300"/>
            <a:ext cx="9093248" cy="155400"/>
          </a:xfrm>
          <a:prstGeom prst="rect">
            <a:avLst/>
          </a:prstGeom>
          <a:noFill/>
          <a:ln>
            <a:noFill/>
          </a:ln>
        </p:spPr>
      </p:pic>
      <p:pic>
        <p:nvPicPr>
          <p:cNvPr id="153" name="Google Shape;153;p30"/>
          <p:cNvPicPr preferRelativeResize="0"/>
          <p:nvPr/>
        </p:nvPicPr>
        <p:blipFill>
          <a:blip r:embed="rId7">
            <a:alphaModFix/>
          </a:blip>
          <a:stretch>
            <a:fillRect/>
          </a:stretch>
        </p:blipFill>
        <p:spPr>
          <a:xfrm>
            <a:off x="9004525" y="-182975"/>
            <a:ext cx="177450" cy="53264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31"/>
          <p:cNvSpPr txBox="1"/>
          <p:nvPr>
            <p:ph type="title"/>
          </p:nvPr>
        </p:nvSpPr>
        <p:spPr>
          <a:xfrm>
            <a:off x="748025" y="313575"/>
            <a:ext cx="65340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5000">
                <a:latin typeface="Poppins"/>
                <a:ea typeface="Poppins"/>
                <a:cs typeface="Poppins"/>
                <a:sym typeface="Poppins"/>
              </a:rPr>
              <a:t>Setting Expectations </a:t>
            </a:r>
            <a:endParaRPr sz="5000">
              <a:latin typeface="Poppins"/>
              <a:ea typeface="Poppins"/>
              <a:cs typeface="Poppins"/>
              <a:sym typeface="Poppins"/>
            </a:endParaRPr>
          </a:p>
        </p:txBody>
      </p:sp>
      <p:sp>
        <p:nvSpPr>
          <p:cNvPr id="159" name="Google Shape;159;p31"/>
          <p:cNvSpPr txBox="1"/>
          <p:nvPr>
            <p:ph idx="12" type="sldNum"/>
          </p:nvPr>
        </p:nvSpPr>
        <p:spPr>
          <a:xfrm>
            <a:off x="8663025" y="4805125"/>
            <a:ext cx="248700" cy="155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solidFill>
                  <a:schemeClr val="dk1"/>
                </a:solidFill>
                <a:latin typeface="Roboto"/>
                <a:ea typeface="Roboto"/>
                <a:cs typeface="Roboto"/>
                <a:sym typeface="Roboto"/>
              </a:rPr>
              <a:t>‹#›</a:t>
            </a:fld>
            <a:endParaRPr b="1">
              <a:solidFill>
                <a:schemeClr val="dk1"/>
              </a:solidFill>
              <a:latin typeface="Roboto"/>
              <a:ea typeface="Roboto"/>
              <a:cs typeface="Roboto"/>
              <a:sym typeface="Roboto"/>
            </a:endParaRPr>
          </a:p>
        </p:txBody>
      </p:sp>
      <p:pic>
        <p:nvPicPr>
          <p:cNvPr id="160" name="Google Shape;160;p31"/>
          <p:cNvPicPr preferRelativeResize="0"/>
          <p:nvPr/>
        </p:nvPicPr>
        <p:blipFill>
          <a:blip r:embed="rId4">
            <a:alphaModFix/>
          </a:blip>
          <a:stretch>
            <a:fillRect/>
          </a:stretch>
        </p:blipFill>
        <p:spPr>
          <a:xfrm>
            <a:off x="0" y="-101700"/>
            <a:ext cx="9144003" cy="228750"/>
          </a:xfrm>
          <a:prstGeom prst="rect">
            <a:avLst/>
          </a:prstGeom>
          <a:noFill/>
          <a:ln>
            <a:noFill/>
          </a:ln>
        </p:spPr>
      </p:pic>
      <p:pic>
        <p:nvPicPr>
          <p:cNvPr id="161" name="Google Shape;161;p31"/>
          <p:cNvPicPr preferRelativeResize="0"/>
          <p:nvPr/>
        </p:nvPicPr>
        <p:blipFill>
          <a:blip r:embed="rId5">
            <a:alphaModFix/>
          </a:blip>
          <a:stretch>
            <a:fillRect/>
          </a:stretch>
        </p:blipFill>
        <p:spPr>
          <a:xfrm>
            <a:off x="-3" y="0"/>
            <a:ext cx="177450" cy="5143501"/>
          </a:xfrm>
          <a:prstGeom prst="rect">
            <a:avLst/>
          </a:prstGeom>
          <a:noFill/>
          <a:ln>
            <a:noFill/>
          </a:ln>
        </p:spPr>
      </p:pic>
      <p:pic>
        <p:nvPicPr>
          <p:cNvPr id="162" name="Google Shape;162;p31"/>
          <p:cNvPicPr preferRelativeResize="0"/>
          <p:nvPr/>
        </p:nvPicPr>
        <p:blipFill>
          <a:blip r:embed="rId6">
            <a:alphaModFix/>
          </a:blip>
          <a:stretch>
            <a:fillRect/>
          </a:stretch>
        </p:blipFill>
        <p:spPr>
          <a:xfrm>
            <a:off x="88725" y="5025300"/>
            <a:ext cx="9093248" cy="155400"/>
          </a:xfrm>
          <a:prstGeom prst="rect">
            <a:avLst/>
          </a:prstGeom>
          <a:noFill/>
          <a:ln>
            <a:noFill/>
          </a:ln>
        </p:spPr>
      </p:pic>
      <p:pic>
        <p:nvPicPr>
          <p:cNvPr id="163" name="Google Shape;163;p31"/>
          <p:cNvPicPr preferRelativeResize="0"/>
          <p:nvPr/>
        </p:nvPicPr>
        <p:blipFill>
          <a:blip r:embed="rId7">
            <a:alphaModFix/>
          </a:blip>
          <a:stretch>
            <a:fillRect/>
          </a:stretch>
        </p:blipFill>
        <p:spPr>
          <a:xfrm>
            <a:off x="9004525" y="-182975"/>
            <a:ext cx="177450" cy="5326474"/>
          </a:xfrm>
          <a:prstGeom prst="rect">
            <a:avLst/>
          </a:prstGeom>
          <a:noFill/>
          <a:ln>
            <a:noFill/>
          </a:ln>
        </p:spPr>
      </p:pic>
      <p:sp>
        <p:nvSpPr>
          <p:cNvPr id="164" name="Google Shape;164;p31"/>
          <p:cNvSpPr txBox="1"/>
          <p:nvPr/>
        </p:nvSpPr>
        <p:spPr>
          <a:xfrm>
            <a:off x="961925" y="1169250"/>
            <a:ext cx="6479100" cy="28344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15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While music as a language and a </a:t>
            </a:r>
            <a:r>
              <a:rPr lang="en" sz="1300">
                <a:solidFill>
                  <a:schemeClr val="dk1"/>
                </a:solidFill>
                <a:latin typeface="Poppins Medium"/>
                <a:ea typeface="Poppins Medium"/>
                <a:cs typeface="Poppins Medium"/>
                <a:sym typeface="Poppins Medium"/>
              </a:rPr>
              <a:t>pedagogy</a:t>
            </a:r>
            <a:r>
              <a:rPr lang="en" sz="1300">
                <a:solidFill>
                  <a:schemeClr val="dk1"/>
                </a:solidFill>
                <a:latin typeface="Poppins Medium"/>
                <a:ea typeface="Poppins Medium"/>
                <a:cs typeface="Poppins Medium"/>
                <a:sym typeface="Poppins Medium"/>
              </a:rPr>
              <a:t> is quantifiable (music </a:t>
            </a:r>
            <a:r>
              <a:rPr lang="en" sz="1300">
                <a:solidFill>
                  <a:schemeClr val="dk1"/>
                </a:solidFill>
                <a:latin typeface="Poppins Medium"/>
                <a:ea typeface="Poppins Medium"/>
                <a:cs typeface="Poppins Medium"/>
                <a:sym typeface="Poppins Medium"/>
              </a:rPr>
              <a:t>theory), music as a form of expression is massively subjective and qualitative in nature</a:t>
            </a:r>
            <a:endParaRPr sz="1300">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a:p>
            <a:pPr indent="-323850" lvl="0" marL="457200" rtl="0" algn="l">
              <a:lnSpc>
                <a:spcPct val="100000"/>
              </a:lnSpc>
              <a:spcBef>
                <a:spcPts val="0"/>
              </a:spcBef>
              <a:spcAft>
                <a:spcPts val="0"/>
              </a:spcAft>
              <a:buClr>
                <a:schemeClr val="dk1"/>
              </a:buClr>
              <a:buSzPts val="1500"/>
              <a:buFont typeface="Poppins Medium"/>
              <a:buChar char="●"/>
            </a:pPr>
            <a:r>
              <a:rPr lang="en" sz="1300">
                <a:solidFill>
                  <a:schemeClr val="dk1"/>
                </a:solidFill>
                <a:latin typeface="Poppins Medium"/>
                <a:ea typeface="Poppins Medium"/>
                <a:cs typeface="Poppins Medium"/>
                <a:sym typeface="Poppins Medium"/>
              </a:rPr>
              <a:t>If we were to discover a robust and generalized algorithm for predicting song popularity based on track attributes, this would mean musicians could reverse engineer it and build a song that will surely be popular. </a:t>
            </a:r>
            <a:r>
              <a:rPr lang="en" sz="1500">
                <a:solidFill>
                  <a:schemeClr val="dk1"/>
                </a:solidFill>
                <a:latin typeface="Poppins Medium"/>
                <a:ea typeface="Poppins Medium"/>
                <a:cs typeface="Poppins Medium"/>
                <a:sym typeface="Poppins Medium"/>
              </a:rPr>
              <a:t> </a:t>
            </a:r>
            <a:endParaRPr sz="15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5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Ultimately, I wanted to see how far I can push ML techniques to find as strong of a correlation between certain track attributes and popularity </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500">
              <a:solidFill>
                <a:schemeClr val="dk1"/>
              </a:solidFill>
              <a:latin typeface="Poppins Medium"/>
              <a:ea typeface="Poppins Medium"/>
              <a:cs typeface="Poppins Medium"/>
              <a:sym typeface="Poppi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32"/>
          <p:cNvSpPr txBox="1"/>
          <p:nvPr/>
        </p:nvSpPr>
        <p:spPr>
          <a:xfrm>
            <a:off x="136450" y="4671125"/>
            <a:ext cx="2004900" cy="1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Pathway Gothic One"/>
              <a:ea typeface="Pathway Gothic One"/>
              <a:cs typeface="Pathway Gothic One"/>
              <a:sym typeface="Pathway Gothic One"/>
            </a:endParaRPr>
          </a:p>
        </p:txBody>
      </p:sp>
      <p:sp>
        <p:nvSpPr>
          <p:cNvPr id="170" name="Google Shape;170;p32"/>
          <p:cNvSpPr txBox="1"/>
          <p:nvPr/>
        </p:nvSpPr>
        <p:spPr>
          <a:xfrm>
            <a:off x="991175" y="1872750"/>
            <a:ext cx="3806400" cy="13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rgbClr val="FFFFFF"/>
                </a:solidFill>
                <a:latin typeface="Poppins Medium"/>
                <a:ea typeface="Poppins Medium"/>
                <a:cs typeface="Poppins Medium"/>
                <a:sym typeface="Poppins Medium"/>
              </a:rPr>
              <a:t>Data Sources</a:t>
            </a:r>
            <a:endParaRPr sz="4000">
              <a:solidFill>
                <a:srgbClr val="FFFFFF"/>
              </a:solidFill>
              <a:latin typeface="Poppins Medium"/>
              <a:ea typeface="Poppins Medium"/>
              <a:cs typeface="Poppins Medium"/>
              <a:sym typeface="Poppi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33"/>
          <p:cNvSpPr txBox="1"/>
          <p:nvPr>
            <p:ph type="title"/>
          </p:nvPr>
        </p:nvSpPr>
        <p:spPr>
          <a:xfrm>
            <a:off x="748023" y="313563"/>
            <a:ext cx="4783800" cy="629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500">
                <a:latin typeface="Poppins"/>
                <a:ea typeface="Poppins"/>
                <a:cs typeface="Poppins"/>
                <a:sym typeface="Poppins"/>
              </a:rPr>
              <a:t>The Web API</a:t>
            </a:r>
            <a:endParaRPr sz="4500">
              <a:latin typeface="Poppins"/>
              <a:ea typeface="Poppins"/>
              <a:cs typeface="Poppins"/>
              <a:sym typeface="Poppins"/>
            </a:endParaRPr>
          </a:p>
        </p:txBody>
      </p:sp>
      <p:sp>
        <p:nvSpPr>
          <p:cNvPr id="176" name="Google Shape;176;p33"/>
          <p:cNvSpPr txBox="1"/>
          <p:nvPr>
            <p:ph idx="12" type="sldNum"/>
          </p:nvPr>
        </p:nvSpPr>
        <p:spPr>
          <a:xfrm>
            <a:off x="8663025" y="4805125"/>
            <a:ext cx="248700" cy="1554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solidFill>
                  <a:schemeClr val="dk1"/>
                </a:solidFill>
                <a:latin typeface="Roboto"/>
                <a:ea typeface="Roboto"/>
                <a:cs typeface="Roboto"/>
                <a:sym typeface="Roboto"/>
              </a:rPr>
              <a:t>‹#›</a:t>
            </a:fld>
            <a:endParaRPr b="1">
              <a:solidFill>
                <a:schemeClr val="dk1"/>
              </a:solidFill>
              <a:latin typeface="Roboto"/>
              <a:ea typeface="Roboto"/>
              <a:cs typeface="Roboto"/>
              <a:sym typeface="Roboto"/>
            </a:endParaRPr>
          </a:p>
        </p:txBody>
      </p:sp>
      <p:sp>
        <p:nvSpPr>
          <p:cNvPr id="177" name="Google Shape;177;p33"/>
          <p:cNvSpPr txBox="1"/>
          <p:nvPr/>
        </p:nvSpPr>
        <p:spPr>
          <a:xfrm>
            <a:off x="961925" y="1169250"/>
            <a:ext cx="3190200" cy="20307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Spotify has a public web API that gives developers access to a (*small, not sure how small) portion of their datasets</a:t>
            </a:r>
            <a:endParaRPr sz="1300">
              <a:solidFill>
                <a:schemeClr val="dk1"/>
              </a:solidFill>
              <a:latin typeface="Poppins Medium"/>
              <a:ea typeface="Poppins Medium"/>
              <a:cs typeface="Poppins Medium"/>
              <a:sym typeface="Poppins Medium"/>
            </a:endParaRPr>
          </a:p>
          <a:p>
            <a:pPr indent="0" lvl="0" marL="45720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a:p>
            <a:pPr indent="-311150" lvl="0" marL="457200" rtl="0" algn="l">
              <a:lnSpc>
                <a:spcPct val="100000"/>
              </a:lnSpc>
              <a:spcBef>
                <a:spcPts val="0"/>
              </a:spcBef>
              <a:spcAft>
                <a:spcPts val="0"/>
              </a:spcAft>
              <a:buClr>
                <a:schemeClr val="dk1"/>
              </a:buClr>
              <a:buSzPts val="1300"/>
              <a:buFont typeface="Poppins Medium"/>
              <a:buChar char="●"/>
            </a:pPr>
            <a:r>
              <a:rPr lang="en" sz="1300">
                <a:solidFill>
                  <a:schemeClr val="dk1"/>
                </a:solidFill>
                <a:latin typeface="Poppins Medium"/>
                <a:ea typeface="Poppins Medium"/>
                <a:cs typeface="Poppins Medium"/>
                <a:sym typeface="Poppins Medium"/>
              </a:rPr>
              <a:t>In this Web API, Spotify reveals callable parameters that can be used to analyze tracks on their platform. For example, each track is parametrized by “danceability”, “key”, “mode”, “energy”, “valence”   </a:t>
            </a:r>
            <a:endParaRPr sz="1300">
              <a:solidFill>
                <a:schemeClr val="dk1"/>
              </a:solidFill>
              <a:latin typeface="Poppins Medium"/>
              <a:ea typeface="Poppins Medium"/>
              <a:cs typeface="Poppins Medium"/>
              <a:sym typeface="Poppins Medium"/>
            </a:endParaRPr>
          </a:p>
          <a:p>
            <a:pPr indent="0" lvl="0" marL="0" rtl="0" algn="l">
              <a:lnSpc>
                <a:spcPct val="100000"/>
              </a:lnSpc>
              <a:spcBef>
                <a:spcPts val="0"/>
              </a:spcBef>
              <a:spcAft>
                <a:spcPts val="0"/>
              </a:spcAft>
              <a:buNone/>
            </a:pPr>
            <a:r>
              <a:t/>
            </a:r>
            <a:endParaRPr sz="1300">
              <a:solidFill>
                <a:schemeClr val="dk1"/>
              </a:solidFill>
              <a:latin typeface="Poppins Medium"/>
              <a:ea typeface="Poppins Medium"/>
              <a:cs typeface="Poppins Medium"/>
              <a:sym typeface="Poppins Medium"/>
            </a:endParaRPr>
          </a:p>
        </p:txBody>
      </p:sp>
      <p:pic>
        <p:nvPicPr>
          <p:cNvPr id="178" name="Google Shape;178;p33"/>
          <p:cNvPicPr preferRelativeResize="0"/>
          <p:nvPr/>
        </p:nvPicPr>
        <p:blipFill>
          <a:blip r:embed="rId4">
            <a:alphaModFix/>
          </a:blip>
          <a:stretch>
            <a:fillRect/>
          </a:stretch>
        </p:blipFill>
        <p:spPr>
          <a:xfrm>
            <a:off x="0" y="-101700"/>
            <a:ext cx="9144003" cy="228750"/>
          </a:xfrm>
          <a:prstGeom prst="rect">
            <a:avLst/>
          </a:prstGeom>
          <a:noFill/>
          <a:ln>
            <a:noFill/>
          </a:ln>
        </p:spPr>
      </p:pic>
      <p:pic>
        <p:nvPicPr>
          <p:cNvPr id="179" name="Google Shape;179;p33"/>
          <p:cNvPicPr preferRelativeResize="0"/>
          <p:nvPr/>
        </p:nvPicPr>
        <p:blipFill>
          <a:blip r:embed="rId5">
            <a:alphaModFix/>
          </a:blip>
          <a:stretch>
            <a:fillRect/>
          </a:stretch>
        </p:blipFill>
        <p:spPr>
          <a:xfrm>
            <a:off x="-3" y="0"/>
            <a:ext cx="177450" cy="5143501"/>
          </a:xfrm>
          <a:prstGeom prst="rect">
            <a:avLst/>
          </a:prstGeom>
          <a:noFill/>
          <a:ln>
            <a:noFill/>
          </a:ln>
        </p:spPr>
      </p:pic>
      <p:pic>
        <p:nvPicPr>
          <p:cNvPr id="180" name="Google Shape;180;p33"/>
          <p:cNvPicPr preferRelativeResize="0"/>
          <p:nvPr/>
        </p:nvPicPr>
        <p:blipFill>
          <a:blip r:embed="rId6">
            <a:alphaModFix/>
          </a:blip>
          <a:stretch>
            <a:fillRect/>
          </a:stretch>
        </p:blipFill>
        <p:spPr>
          <a:xfrm>
            <a:off x="88725" y="5025300"/>
            <a:ext cx="9093248" cy="155400"/>
          </a:xfrm>
          <a:prstGeom prst="rect">
            <a:avLst/>
          </a:prstGeom>
          <a:noFill/>
          <a:ln>
            <a:noFill/>
          </a:ln>
        </p:spPr>
      </p:pic>
      <p:pic>
        <p:nvPicPr>
          <p:cNvPr id="181" name="Google Shape;181;p33"/>
          <p:cNvPicPr preferRelativeResize="0"/>
          <p:nvPr/>
        </p:nvPicPr>
        <p:blipFill>
          <a:blip r:embed="rId7">
            <a:alphaModFix/>
          </a:blip>
          <a:stretch>
            <a:fillRect/>
          </a:stretch>
        </p:blipFill>
        <p:spPr>
          <a:xfrm>
            <a:off x="9004525" y="-182975"/>
            <a:ext cx="177450" cy="5326474"/>
          </a:xfrm>
          <a:prstGeom prst="rect">
            <a:avLst/>
          </a:prstGeom>
          <a:noFill/>
          <a:ln>
            <a:noFill/>
          </a:ln>
        </p:spPr>
      </p:pic>
      <p:pic>
        <p:nvPicPr>
          <p:cNvPr id="182" name="Google Shape;182;p33"/>
          <p:cNvPicPr preferRelativeResize="0"/>
          <p:nvPr/>
        </p:nvPicPr>
        <p:blipFill>
          <a:blip r:embed="rId8">
            <a:alphaModFix/>
          </a:blip>
          <a:stretch>
            <a:fillRect/>
          </a:stretch>
        </p:blipFill>
        <p:spPr>
          <a:xfrm>
            <a:off x="4638275" y="942975"/>
            <a:ext cx="4206099" cy="3605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3D2EB"/>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